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ags/tag1.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notesSlides/notesSlide1.xml" ContentType="application/vnd.openxmlformats-officedocument.presentationml.notesSlide+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30"/>
  </p:notesMasterIdLst>
  <p:handoutMasterIdLst>
    <p:handoutMasterId r:id="rId31"/>
  </p:handoutMasterIdLst>
  <p:sldIdLst>
    <p:sldId id="256" r:id="rId2"/>
    <p:sldId id="284" r:id="rId3"/>
    <p:sldId id="293" r:id="rId4"/>
    <p:sldId id="326" r:id="rId5"/>
    <p:sldId id="291" r:id="rId6"/>
    <p:sldId id="290" r:id="rId7"/>
    <p:sldId id="328" r:id="rId8"/>
    <p:sldId id="363" r:id="rId9"/>
    <p:sldId id="364" r:id="rId10"/>
    <p:sldId id="365" r:id="rId11"/>
    <p:sldId id="366" r:id="rId12"/>
    <p:sldId id="368" r:id="rId13"/>
    <p:sldId id="367" r:id="rId14"/>
    <p:sldId id="369" r:id="rId15"/>
    <p:sldId id="370" r:id="rId16"/>
    <p:sldId id="371" r:id="rId17"/>
    <p:sldId id="372" r:id="rId18"/>
    <p:sldId id="373" r:id="rId19"/>
    <p:sldId id="374" r:id="rId20"/>
    <p:sldId id="375" r:id="rId21"/>
    <p:sldId id="376" r:id="rId22"/>
    <p:sldId id="377" r:id="rId23"/>
    <p:sldId id="378" r:id="rId24"/>
    <p:sldId id="289" r:id="rId25"/>
    <p:sldId id="379" r:id="rId26"/>
    <p:sldId id="380" r:id="rId27"/>
    <p:sldId id="381" r:id="rId28"/>
    <p:sldId id="282" r:id="rId29"/>
  </p:sldIdLst>
  <p:sldSz cx="9144000" cy="6858000" type="screen4x3"/>
  <p:notesSz cx="6735763" cy="9869488"/>
  <p:defaultTextStyle>
    <a:defPPr>
      <a:defRPr lang="es-E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00"/>
    <a:srgbClr val="CC0000"/>
    <a:srgbClr val="CC6600"/>
    <a:srgbClr val="996600"/>
    <a:srgbClr val="FFECAF"/>
    <a:srgbClr val="518BE1"/>
    <a:srgbClr val="B5CCF9"/>
    <a:srgbClr val="3D92C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808" autoAdjust="0"/>
    <p:restoredTop sz="92553" autoAdjust="0"/>
  </p:normalViewPr>
  <p:slideViewPr>
    <p:cSldViewPr>
      <p:cViewPr>
        <p:scale>
          <a:sx n="75" d="100"/>
          <a:sy n="75" d="100"/>
        </p:scale>
        <p:origin x="-1086" y="-65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4" d="100"/>
          <a:sy n="54" d="100"/>
        </p:scale>
        <p:origin x="-1770" y="-96"/>
      </p:cViewPr>
      <p:guideLst>
        <p:guide orient="horz" pos="3109"/>
        <p:guide pos="21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18831" cy="493474"/>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sz="quarter" idx="1"/>
          </p:nvPr>
        </p:nvSpPr>
        <p:spPr>
          <a:xfrm>
            <a:off x="3815373" y="0"/>
            <a:ext cx="2918831" cy="493474"/>
          </a:xfrm>
          <a:prstGeom prst="rect">
            <a:avLst/>
          </a:prstGeom>
        </p:spPr>
        <p:txBody>
          <a:bodyPr vert="horz" lIns="91440" tIns="45720" rIns="91440" bIns="45720" rtlCol="0"/>
          <a:lstStyle>
            <a:lvl1pPr algn="r">
              <a:defRPr sz="1200"/>
            </a:lvl1pPr>
          </a:lstStyle>
          <a:p>
            <a:fld id="{D7DEC285-CC9B-41C7-BA9A-C12BEAD37163}" type="datetimeFigureOut">
              <a:rPr lang="es-ES" smtClean="0"/>
              <a:t>13/10/2017</a:t>
            </a:fld>
            <a:endParaRPr lang="es-ES"/>
          </a:p>
        </p:txBody>
      </p:sp>
      <p:sp>
        <p:nvSpPr>
          <p:cNvPr id="4" name="3 Marcador de pie de página"/>
          <p:cNvSpPr>
            <a:spLocks noGrp="1"/>
          </p:cNvSpPr>
          <p:nvPr>
            <p:ph type="ftr" sz="quarter" idx="2"/>
          </p:nvPr>
        </p:nvSpPr>
        <p:spPr>
          <a:xfrm>
            <a:off x="0" y="9374301"/>
            <a:ext cx="2918831" cy="493474"/>
          </a:xfrm>
          <a:prstGeom prst="rect">
            <a:avLst/>
          </a:prstGeom>
        </p:spPr>
        <p:txBody>
          <a:bodyPr vert="horz" lIns="91440" tIns="45720" rIns="91440" bIns="45720" rtlCol="0" anchor="b"/>
          <a:lstStyle>
            <a:lvl1pPr algn="l">
              <a:defRPr sz="1200"/>
            </a:lvl1pPr>
          </a:lstStyle>
          <a:p>
            <a:endParaRPr lang="es-ES"/>
          </a:p>
        </p:txBody>
      </p:sp>
      <p:sp>
        <p:nvSpPr>
          <p:cNvPr id="5" name="4 Marcador de número de diapositiva"/>
          <p:cNvSpPr>
            <a:spLocks noGrp="1"/>
          </p:cNvSpPr>
          <p:nvPr>
            <p:ph type="sldNum" sz="quarter" idx="3"/>
          </p:nvPr>
        </p:nvSpPr>
        <p:spPr>
          <a:xfrm>
            <a:off x="3815373" y="9374301"/>
            <a:ext cx="2918831" cy="493474"/>
          </a:xfrm>
          <a:prstGeom prst="rect">
            <a:avLst/>
          </a:prstGeom>
        </p:spPr>
        <p:txBody>
          <a:bodyPr vert="horz" lIns="91440" tIns="45720" rIns="91440" bIns="45720" rtlCol="0" anchor="b"/>
          <a:lstStyle>
            <a:lvl1pPr algn="r">
              <a:defRPr sz="1200"/>
            </a:lvl1pPr>
          </a:lstStyle>
          <a:p>
            <a:fld id="{38C73FA3-1E36-4D44-A58F-2DCB7646CF32}" type="slidenum">
              <a:rPr lang="es-ES" smtClean="0"/>
              <a:t>‹Nº›</a:t>
            </a:fld>
            <a:endParaRPr lang="es-ES"/>
          </a:p>
        </p:txBody>
      </p:sp>
    </p:spTree>
    <p:extLst>
      <p:ext uri="{BB962C8B-B14F-4D97-AF65-F5344CB8AC3E}">
        <p14:creationId xmlns:p14="http://schemas.microsoft.com/office/powerpoint/2010/main" val="37758282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18831" cy="493474"/>
          </a:xfrm>
          <a:prstGeom prst="rect">
            <a:avLst/>
          </a:prstGeom>
        </p:spPr>
        <p:txBody>
          <a:bodyPr vert="horz" lIns="91440" tIns="45720" rIns="91440" bIns="45720" rtlCol="0"/>
          <a:lstStyle>
            <a:lvl1pPr algn="l">
              <a:defRPr sz="1200">
                <a:latin typeface="Times New Roman" charset="0"/>
              </a:defRPr>
            </a:lvl1pPr>
          </a:lstStyle>
          <a:p>
            <a:pPr>
              <a:defRPr/>
            </a:pPr>
            <a:endParaRPr lang="es-ES"/>
          </a:p>
        </p:txBody>
      </p:sp>
      <p:sp>
        <p:nvSpPr>
          <p:cNvPr id="3" name="2 Marcador de fecha"/>
          <p:cNvSpPr>
            <a:spLocks noGrp="1"/>
          </p:cNvSpPr>
          <p:nvPr>
            <p:ph type="dt" idx="1"/>
          </p:nvPr>
        </p:nvSpPr>
        <p:spPr>
          <a:xfrm>
            <a:off x="3815373" y="0"/>
            <a:ext cx="2918831" cy="493474"/>
          </a:xfrm>
          <a:prstGeom prst="rect">
            <a:avLst/>
          </a:prstGeom>
        </p:spPr>
        <p:txBody>
          <a:bodyPr vert="horz" lIns="91440" tIns="45720" rIns="91440" bIns="45720" rtlCol="0"/>
          <a:lstStyle>
            <a:lvl1pPr algn="r">
              <a:defRPr sz="1200">
                <a:latin typeface="Times New Roman" charset="0"/>
              </a:defRPr>
            </a:lvl1pPr>
          </a:lstStyle>
          <a:p>
            <a:pPr>
              <a:defRPr/>
            </a:pPr>
            <a:fld id="{3F26F19B-19DA-43CC-9B30-3634E0340C04}" type="datetimeFigureOut">
              <a:rPr lang="es-ES"/>
              <a:pPr>
                <a:defRPr/>
              </a:pPr>
              <a:t>13/10/2017</a:t>
            </a:fld>
            <a:endParaRPr lang="es-ES"/>
          </a:p>
        </p:txBody>
      </p:sp>
      <p:sp>
        <p:nvSpPr>
          <p:cNvPr id="4" name="3 Marcador de imagen de diapositiva"/>
          <p:cNvSpPr>
            <a:spLocks noGrp="1" noRot="1" noChangeAspect="1"/>
          </p:cNvSpPr>
          <p:nvPr>
            <p:ph type="sldImg" idx="2"/>
          </p:nvPr>
        </p:nvSpPr>
        <p:spPr>
          <a:xfrm>
            <a:off x="900113" y="739775"/>
            <a:ext cx="4935537" cy="3702050"/>
          </a:xfrm>
          <a:prstGeom prst="rect">
            <a:avLst/>
          </a:prstGeom>
          <a:noFill/>
          <a:ln w="12700">
            <a:solidFill>
              <a:prstClr val="black"/>
            </a:solidFill>
          </a:ln>
        </p:spPr>
        <p:txBody>
          <a:bodyPr vert="horz" lIns="91440" tIns="45720" rIns="91440" bIns="45720" rtlCol="0" anchor="ctr"/>
          <a:lstStyle/>
          <a:p>
            <a:pPr lvl="0"/>
            <a:endParaRPr lang="es-ES" noProof="0" smtClean="0"/>
          </a:p>
        </p:txBody>
      </p:sp>
      <p:sp>
        <p:nvSpPr>
          <p:cNvPr id="5" name="4 Marcador de notas"/>
          <p:cNvSpPr>
            <a:spLocks noGrp="1"/>
          </p:cNvSpPr>
          <p:nvPr>
            <p:ph type="body" sz="quarter" idx="3"/>
          </p:nvPr>
        </p:nvSpPr>
        <p:spPr>
          <a:xfrm>
            <a:off x="673577" y="4688007"/>
            <a:ext cx="5388610" cy="4441270"/>
          </a:xfrm>
          <a:prstGeom prst="rect">
            <a:avLst/>
          </a:prstGeom>
        </p:spPr>
        <p:txBody>
          <a:bodyPr vert="horz" wrap="square" lIns="91440" tIns="45720" rIns="91440" bIns="45720" numCol="1" anchor="t" anchorCtr="0" compatLnSpc="1">
            <a:prstTxWarp prst="textNoShape">
              <a:avLst/>
            </a:prstTxWarp>
            <a:normAutofit/>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p>
        </p:txBody>
      </p:sp>
      <p:sp>
        <p:nvSpPr>
          <p:cNvPr id="6" name="5 Marcador de pie de página"/>
          <p:cNvSpPr>
            <a:spLocks noGrp="1"/>
          </p:cNvSpPr>
          <p:nvPr>
            <p:ph type="ftr" sz="quarter" idx="4"/>
          </p:nvPr>
        </p:nvSpPr>
        <p:spPr>
          <a:xfrm>
            <a:off x="0" y="9374301"/>
            <a:ext cx="2918831" cy="493474"/>
          </a:xfrm>
          <a:prstGeom prst="rect">
            <a:avLst/>
          </a:prstGeom>
        </p:spPr>
        <p:txBody>
          <a:bodyPr vert="horz" lIns="91440" tIns="45720" rIns="91440" bIns="45720" rtlCol="0" anchor="b"/>
          <a:lstStyle>
            <a:lvl1pPr algn="l">
              <a:defRPr sz="1200">
                <a:latin typeface="Times New Roman" charset="0"/>
              </a:defRPr>
            </a:lvl1pPr>
          </a:lstStyle>
          <a:p>
            <a:pPr>
              <a:defRPr/>
            </a:pPr>
            <a:endParaRPr lang="es-ES"/>
          </a:p>
        </p:txBody>
      </p:sp>
      <p:sp>
        <p:nvSpPr>
          <p:cNvPr id="7" name="6 Marcador de número de diapositiva"/>
          <p:cNvSpPr>
            <a:spLocks noGrp="1"/>
          </p:cNvSpPr>
          <p:nvPr>
            <p:ph type="sldNum" sz="quarter" idx="5"/>
          </p:nvPr>
        </p:nvSpPr>
        <p:spPr>
          <a:xfrm>
            <a:off x="3815373" y="9374301"/>
            <a:ext cx="2918831" cy="493474"/>
          </a:xfrm>
          <a:prstGeom prst="rect">
            <a:avLst/>
          </a:prstGeom>
        </p:spPr>
        <p:txBody>
          <a:bodyPr vert="horz" lIns="91440" tIns="45720" rIns="91440" bIns="45720" rtlCol="0" anchor="b"/>
          <a:lstStyle>
            <a:lvl1pPr algn="r">
              <a:defRPr sz="1200">
                <a:latin typeface="Times New Roman" charset="0"/>
              </a:defRPr>
            </a:lvl1pPr>
          </a:lstStyle>
          <a:p>
            <a:pPr>
              <a:defRPr/>
            </a:pPr>
            <a:fld id="{0FF8673E-DEAB-49A5-A971-2289EF22CECD}" type="slidenum">
              <a:rPr lang="es-ES"/>
              <a:pPr>
                <a:defRPr/>
              </a:pPr>
              <a:t>‹Nº›</a:t>
            </a:fld>
            <a:endParaRPr lang="es-ES"/>
          </a:p>
        </p:txBody>
      </p:sp>
    </p:spTree>
    <p:extLst>
      <p:ext uri="{BB962C8B-B14F-4D97-AF65-F5344CB8AC3E}">
        <p14:creationId xmlns:p14="http://schemas.microsoft.com/office/powerpoint/2010/main" val="411695791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s-ES" smtClean="0"/>
          </a:p>
        </p:txBody>
      </p:sp>
      <p:sp>
        <p:nvSpPr>
          <p:cNvPr id="24580"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496D6A83-BE5E-43C6-B684-6DA820C51AED}" type="slidenum">
              <a:rPr lang="es-ES" sz="1200" smtClean="0"/>
              <a:pPr eaLnBrk="1" hangingPunct="1"/>
              <a:t>1</a:t>
            </a:fld>
            <a:endParaRPr lang="es-ES" sz="120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s-E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ags" Target="../tags/tag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pic>
        <p:nvPicPr>
          <p:cNvPr id="4" name="3B33EDE9-9423-4829-8EB1-3CF2B89F22E2" descr="A0C906B2-1E21-4B76-9682-5B3575CFFF58"/>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938" y="5367338"/>
            <a:ext cx="9136062" cy="1490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1 Título"/>
          <p:cNvSpPr>
            <a:spLocks noGrp="1"/>
          </p:cNvSpPr>
          <p:nvPr>
            <p:ph type="ctrTitle"/>
          </p:nvPr>
        </p:nvSpPr>
        <p:spPr>
          <a:xfrm>
            <a:off x="685800" y="1412776"/>
            <a:ext cx="7772400" cy="2187675"/>
          </a:xfrm>
        </p:spPr>
        <p:txBody>
          <a:bodyPr/>
          <a:lstStyle>
            <a:lvl1pPr>
              <a:defRPr lang="es-ES" sz="4400" kern="1200" dirty="0">
                <a:solidFill>
                  <a:schemeClr val="tx2"/>
                </a:solidFill>
                <a:latin typeface="Arial Black" pitchFamily="34" charset="0"/>
                <a:ea typeface="+mn-ea"/>
                <a:cs typeface="+mn-cs"/>
              </a:defRPr>
            </a:lvl1pPr>
          </a:lstStyle>
          <a:p>
            <a:r>
              <a:rPr lang="es-ES" dirty="0" smtClean="0"/>
              <a:t>Haga clic para modificar el estilo de título del patrón</a:t>
            </a:r>
            <a:endParaRPr lang="es-ES" dirty="0"/>
          </a:p>
        </p:txBody>
      </p:sp>
      <p:sp>
        <p:nvSpPr>
          <p:cNvPr id="3" name="2 Subtítulo"/>
          <p:cNvSpPr>
            <a:spLocks noGrp="1"/>
          </p:cNvSpPr>
          <p:nvPr>
            <p:ph type="subTitle" idx="1"/>
          </p:nvPr>
        </p:nvSpPr>
        <p:spPr>
          <a:xfrm>
            <a:off x="1375569" y="3789040"/>
            <a:ext cx="6400800" cy="1296144"/>
          </a:xfrm>
          <a:prstGeom prst="rect">
            <a:avLst/>
          </a:prstGeom>
        </p:spPr>
        <p:txBody>
          <a:bodyPr/>
          <a:lstStyle>
            <a:lvl1pPr marL="0" indent="0" algn="ct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dirty="0" smtClean="0"/>
              <a:t>Haga clic para modificar el estilo de subtítulo del patrón</a:t>
            </a:r>
            <a:endParaRPr lang="es-ES" dirty="0"/>
          </a:p>
        </p:txBody>
      </p:sp>
    </p:spTree>
    <p:extLst>
      <p:ext uri="{BB962C8B-B14F-4D97-AF65-F5344CB8AC3E}">
        <p14:creationId xmlns:p14="http://schemas.microsoft.com/office/powerpoint/2010/main" val="34940065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ítulo y objetos">
    <p:spTree>
      <p:nvGrpSpPr>
        <p:cNvPr id="1" name=""/>
        <p:cNvGrpSpPr/>
        <p:nvPr/>
      </p:nvGrpSpPr>
      <p:grpSpPr>
        <a:xfrm>
          <a:off x="0" y="0"/>
          <a:ext cx="0" cy="0"/>
          <a:chOff x="0" y="0"/>
          <a:chExt cx="0" cy="0"/>
        </a:xfrm>
      </p:grpSpPr>
      <p:sp>
        <p:nvSpPr>
          <p:cNvPr id="2" name="2 Marcador de contenido"/>
          <p:cNvSpPr txBox="1">
            <a:spLocks/>
          </p:cNvSpPr>
          <p:nvPr userDrawn="1"/>
        </p:nvSpPr>
        <p:spPr bwMode="auto">
          <a:xfrm>
            <a:off x="684213" y="16510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20000"/>
              </a:spcBef>
              <a:buClr>
                <a:schemeClr val="tx2">
                  <a:lumMod val="50000"/>
                </a:schemeClr>
              </a:buClr>
              <a:buFontTx/>
              <a:buChar char="•"/>
              <a:defRPr/>
            </a:pPr>
            <a:r>
              <a:rPr lang="es-ES" sz="3200" dirty="0" smtClean="0">
                <a:solidFill>
                  <a:srgbClr val="000000"/>
                </a:solidFill>
                <a:latin typeface="Arial Unicode MS" pitchFamily="34" charset="-128"/>
              </a:rPr>
              <a:t>Haga clic para modificar el estilo de texto del patrón</a:t>
            </a:r>
          </a:p>
          <a:p>
            <a:pPr lvl="1">
              <a:spcBef>
                <a:spcPct val="20000"/>
              </a:spcBef>
              <a:buClr>
                <a:schemeClr val="tx2">
                  <a:lumMod val="75000"/>
                </a:schemeClr>
              </a:buClr>
              <a:buFontTx/>
              <a:buChar char="–"/>
              <a:defRPr/>
            </a:pPr>
            <a:r>
              <a:rPr lang="es-ES" sz="2800" dirty="0" smtClean="0">
                <a:solidFill>
                  <a:srgbClr val="000000"/>
                </a:solidFill>
                <a:latin typeface="Arial Unicode MS" pitchFamily="34" charset="-128"/>
              </a:rPr>
              <a:t>Segundo nivel</a:t>
            </a:r>
          </a:p>
          <a:p>
            <a:pPr lvl="2">
              <a:spcBef>
                <a:spcPct val="20000"/>
              </a:spcBef>
              <a:buClr>
                <a:schemeClr val="tx2">
                  <a:lumMod val="50000"/>
                </a:schemeClr>
              </a:buClr>
              <a:buFontTx/>
              <a:buChar char="•"/>
              <a:defRPr/>
            </a:pPr>
            <a:r>
              <a:rPr lang="es-ES" dirty="0" smtClean="0">
                <a:solidFill>
                  <a:srgbClr val="000000"/>
                </a:solidFill>
                <a:latin typeface="Arial Unicode MS" pitchFamily="34" charset="-128"/>
              </a:rPr>
              <a:t>Tercer nivel</a:t>
            </a:r>
          </a:p>
          <a:p>
            <a:pPr lvl="3">
              <a:spcBef>
                <a:spcPct val="20000"/>
              </a:spcBef>
              <a:buClr>
                <a:schemeClr val="tx2">
                  <a:lumMod val="75000"/>
                </a:schemeClr>
              </a:buClr>
              <a:buFontTx/>
              <a:buChar char="–"/>
              <a:defRPr/>
            </a:pPr>
            <a:r>
              <a:rPr lang="es-ES" sz="2000" dirty="0" smtClean="0">
                <a:solidFill>
                  <a:srgbClr val="000000"/>
                </a:solidFill>
                <a:latin typeface="Arial Unicode MS" pitchFamily="34" charset="-128"/>
              </a:rPr>
              <a:t>Cuarto nivel</a:t>
            </a:r>
          </a:p>
          <a:p>
            <a:pPr lvl="4">
              <a:spcBef>
                <a:spcPct val="20000"/>
              </a:spcBef>
              <a:buClr>
                <a:schemeClr val="tx2">
                  <a:lumMod val="75000"/>
                </a:schemeClr>
              </a:buClr>
              <a:buFontTx/>
              <a:buChar char="»"/>
              <a:defRPr/>
            </a:pPr>
            <a:r>
              <a:rPr lang="es-ES" sz="2000" dirty="0" smtClean="0">
                <a:solidFill>
                  <a:srgbClr val="000000"/>
                </a:solidFill>
                <a:latin typeface="Arial Unicode MS" pitchFamily="34" charset="-128"/>
              </a:rPr>
              <a:t>Quinto nivel</a:t>
            </a:r>
          </a:p>
        </p:txBody>
      </p:sp>
      <p:sp>
        <p:nvSpPr>
          <p:cNvPr id="3" name="1 Título"/>
          <p:cNvSpPr txBox="1">
            <a:spLocks/>
          </p:cNvSpPr>
          <p:nvPr userDrawn="1"/>
        </p:nvSpPr>
        <p:spPr bwMode="auto">
          <a:xfrm>
            <a:off x="688975" y="333375"/>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defRPr/>
            </a:pPr>
            <a:r>
              <a:rPr lang="es-ES" sz="4400" dirty="0" smtClean="0">
                <a:solidFill>
                  <a:schemeClr val="tx2"/>
                </a:solidFill>
                <a:latin typeface="Arial Black" pitchFamily="34" charset="0"/>
              </a:rPr>
              <a:t>Haga clic para modificar el estilo de título del patrón</a:t>
            </a:r>
          </a:p>
        </p:txBody>
      </p:sp>
      <p:pic>
        <p:nvPicPr>
          <p:cNvPr id="4" name="3B33EDE9-9423-4829-8EB1-3CF2B89F22E2" descr="A0C906B2-1E21-4B76-9682-5B3575CFFF58"/>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938" y="5367338"/>
            <a:ext cx="9136062" cy="1490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823751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ítulo y objetos">
    <p:spTree>
      <p:nvGrpSpPr>
        <p:cNvPr id="1" name=""/>
        <p:cNvGrpSpPr/>
        <p:nvPr/>
      </p:nvGrpSpPr>
      <p:grpSpPr>
        <a:xfrm>
          <a:off x="0" y="0"/>
          <a:ext cx="0" cy="0"/>
          <a:chOff x="0" y="0"/>
          <a:chExt cx="0" cy="0"/>
        </a:xfrm>
      </p:grpSpPr>
      <p:sp>
        <p:nvSpPr>
          <p:cNvPr id="3" name="1 Título"/>
          <p:cNvSpPr txBox="1">
            <a:spLocks/>
          </p:cNvSpPr>
          <p:nvPr userDrawn="1"/>
        </p:nvSpPr>
        <p:spPr bwMode="auto">
          <a:xfrm>
            <a:off x="1331913" y="333375"/>
            <a:ext cx="7129462"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defRPr/>
            </a:pPr>
            <a:r>
              <a:rPr lang="es-ES" sz="4400" dirty="0" smtClean="0">
                <a:solidFill>
                  <a:schemeClr val="tx2"/>
                </a:solidFill>
                <a:latin typeface="Arial Black" pitchFamily="34" charset="0"/>
              </a:rPr>
              <a:t>Ideas clave</a:t>
            </a:r>
          </a:p>
        </p:txBody>
      </p:sp>
      <p:pic>
        <p:nvPicPr>
          <p:cNvPr id="4" name="3B33EDE9-9423-4829-8EB1-3CF2B89F22E2" descr="A0C906B2-1E21-4B76-9682-5B3575CFFF58"/>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938" y="5367338"/>
            <a:ext cx="9136062" cy="1490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9050" y="20638"/>
            <a:ext cx="1035050" cy="14557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712608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dirty="0"/>
          </a:p>
        </p:txBody>
      </p:sp>
      <p:sp>
        <p:nvSpPr>
          <p:cNvPr id="3" name="3 Marcador de fecha"/>
          <p:cNvSpPr>
            <a:spLocks noGrp="1"/>
          </p:cNvSpPr>
          <p:nvPr>
            <p:ph type="dt" sz="half" idx="10"/>
          </p:nvPr>
        </p:nvSpPr>
        <p:spPr>
          <a:xfrm>
            <a:off x="457200" y="6356350"/>
            <a:ext cx="2133600" cy="365125"/>
          </a:xfrm>
          <a:prstGeom prst="rect">
            <a:avLst/>
          </a:prstGeom>
        </p:spPr>
        <p:txBody>
          <a:bodyPr/>
          <a:lstStyle>
            <a:lvl1pPr>
              <a:defRPr/>
            </a:lvl1pPr>
          </a:lstStyle>
          <a:p>
            <a:pPr>
              <a:defRPr/>
            </a:pPr>
            <a:fld id="{25AC52FD-2590-418F-B853-56C0691D2CA8}" type="datetimeFigureOut">
              <a:rPr lang="es-ES"/>
              <a:pPr>
                <a:defRPr/>
              </a:pPr>
              <a:t>13/10/2017</a:t>
            </a:fld>
            <a:endParaRPr lang="es-ES"/>
          </a:p>
        </p:txBody>
      </p:sp>
      <p:sp>
        <p:nvSpPr>
          <p:cNvPr id="4" name="4 Marcador de pie de página"/>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s-ES"/>
          </a:p>
        </p:txBody>
      </p:sp>
      <p:sp>
        <p:nvSpPr>
          <p:cNvPr id="5" name="5 Marcador de número de diapositiva"/>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C78D1966-7F7B-4234-99CE-166EF6C5EC51}" type="slidenum">
              <a:rPr lang="es-ES"/>
              <a:pPr>
                <a:defRPr/>
              </a:pPr>
              <a:t>‹Nº›</a:t>
            </a:fld>
            <a:endParaRPr lang="es-ES"/>
          </a:p>
        </p:txBody>
      </p:sp>
    </p:spTree>
    <p:extLst>
      <p:ext uri="{BB962C8B-B14F-4D97-AF65-F5344CB8AC3E}">
        <p14:creationId xmlns:p14="http://schemas.microsoft.com/office/powerpoint/2010/main" val="8623565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2_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Tree>
    <p:extLst>
      <p:ext uri="{BB962C8B-B14F-4D97-AF65-F5344CB8AC3E}">
        <p14:creationId xmlns:p14="http://schemas.microsoft.com/office/powerpoint/2010/main" val="31147675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1_Diapositiva de título">
    <p:spTree>
      <p:nvGrpSpPr>
        <p:cNvPr id="1" name=""/>
        <p:cNvGrpSpPr/>
        <p:nvPr/>
      </p:nvGrpSpPr>
      <p:grpSpPr>
        <a:xfrm>
          <a:off x="0" y="0"/>
          <a:ext cx="0" cy="0"/>
          <a:chOff x="0" y="0"/>
          <a:chExt cx="0" cy="0"/>
        </a:xfrm>
      </p:grpSpPr>
      <p:pic>
        <p:nvPicPr>
          <p:cNvPr id="4" name="3B33EDE9-9423-4829-8EB1-3CF2B89F22E2" descr="A0C906B2-1E21-4B76-9682-5B3575CFFF58"/>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938" y="5367338"/>
            <a:ext cx="9136062" cy="1490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5" name="Group 7"/>
          <p:cNvGrpSpPr>
            <a:grpSpLocks/>
          </p:cNvGrpSpPr>
          <p:nvPr userDrawn="1"/>
        </p:nvGrpSpPr>
        <p:grpSpPr bwMode="auto">
          <a:xfrm>
            <a:off x="5580063" y="2276475"/>
            <a:ext cx="3168650" cy="3065463"/>
            <a:chOff x="3035" y="1570"/>
            <a:chExt cx="2204" cy="2158"/>
          </a:xfrm>
        </p:grpSpPr>
        <p:pic>
          <p:nvPicPr>
            <p:cNvPr id="6" name="Picture 8"/>
            <p:cNvPicPr>
              <a:picLocks noChangeAspect="1" noChangeArrowheads="1"/>
            </p:cNvPicPr>
            <p:nvPr>
              <p:custDataLst>
                <p:tags r:id="rId1"/>
              </p:custDataLst>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t="15010"/>
            <a:stretch>
              <a:fillRect/>
            </a:stretch>
          </p:blipFill>
          <p:spPr bwMode="auto">
            <a:xfrm>
              <a:off x="3035" y="1933"/>
              <a:ext cx="2126" cy="17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 Box 9"/>
            <p:cNvSpPr txBox="1">
              <a:spLocks noChangeArrowheads="1"/>
            </p:cNvSpPr>
            <p:nvPr/>
          </p:nvSpPr>
          <p:spPr bwMode="auto">
            <a:xfrm>
              <a:off x="3107" y="1570"/>
              <a:ext cx="2132" cy="3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defRPr/>
              </a:pPr>
              <a:r>
                <a:rPr lang="es-ES" b="1" i="1" smtClean="0">
                  <a:latin typeface="Verdana" pitchFamily="34" charset="0"/>
                </a:rPr>
                <a:t>Eskerrik asko!!</a:t>
              </a:r>
            </a:p>
          </p:txBody>
        </p:sp>
      </p:grpSp>
      <p:sp>
        <p:nvSpPr>
          <p:cNvPr id="2" name="1 Título"/>
          <p:cNvSpPr>
            <a:spLocks noGrp="1"/>
          </p:cNvSpPr>
          <p:nvPr>
            <p:ph type="ctrTitle"/>
          </p:nvPr>
        </p:nvSpPr>
        <p:spPr>
          <a:xfrm>
            <a:off x="251520" y="973273"/>
            <a:ext cx="4896544" cy="2606403"/>
          </a:xfrm>
        </p:spPr>
        <p:txBody>
          <a:bodyPr/>
          <a:lstStyle>
            <a:lvl1pPr>
              <a:defRPr lang="es-ES" sz="3600" kern="1200" dirty="0">
                <a:solidFill>
                  <a:schemeClr val="tx2"/>
                </a:solidFill>
                <a:latin typeface="Arial Black" pitchFamily="34" charset="0"/>
                <a:ea typeface="+mn-ea"/>
                <a:cs typeface="+mn-cs"/>
              </a:defRPr>
            </a:lvl1pPr>
          </a:lstStyle>
          <a:p>
            <a:r>
              <a:rPr lang="es-ES" dirty="0" smtClean="0"/>
              <a:t>Haga clic para modificar el estilo de título del patrón</a:t>
            </a:r>
            <a:endParaRPr lang="es-ES" dirty="0"/>
          </a:p>
        </p:txBody>
      </p:sp>
      <p:sp>
        <p:nvSpPr>
          <p:cNvPr id="3" name="2 Subtítulo"/>
          <p:cNvSpPr>
            <a:spLocks noGrp="1"/>
          </p:cNvSpPr>
          <p:nvPr>
            <p:ph type="subTitle" idx="1"/>
          </p:nvPr>
        </p:nvSpPr>
        <p:spPr>
          <a:xfrm>
            <a:off x="179512" y="3861048"/>
            <a:ext cx="5184576" cy="1296144"/>
          </a:xfrm>
          <a:prstGeom prst="rect">
            <a:avLst/>
          </a:prstGeom>
        </p:spPr>
        <p:txBody>
          <a:bodyPr/>
          <a:lstStyle>
            <a:lvl1pPr marL="0" indent="0" algn="ctr">
              <a:buNone/>
              <a:defRPr sz="2800">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dirty="0" smtClean="0"/>
              <a:t>Haga clic para modificar el estilo de subtítulo del patrón</a:t>
            </a:r>
            <a:endParaRPr lang="es-ES" dirty="0"/>
          </a:p>
        </p:txBody>
      </p:sp>
    </p:spTree>
    <p:extLst>
      <p:ext uri="{BB962C8B-B14F-4D97-AF65-F5344CB8AC3E}">
        <p14:creationId xmlns:p14="http://schemas.microsoft.com/office/powerpoint/2010/main" val="555949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1 Marcador de título"/>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s-ES" dirty="0" smtClean="0"/>
              <a:t>Titulo de estilo de diapositiva</a:t>
            </a:r>
          </a:p>
        </p:txBody>
      </p:sp>
      <p:pic>
        <p:nvPicPr>
          <p:cNvPr id="1027" name="3B33EDE9-9423-4829-8EB1-3CF2B89F22E2" descr="A0C906B2-1E21-4B76-9682-5B3575CFFF58"/>
          <p:cNvPicPr>
            <a:picLocks noChangeAspect="1" noChangeArrowheads="1"/>
          </p:cNvPicPr>
          <p:nvPr userDrawn="1"/>
        </p:nvPicPr>
        <p:blipFill>
          <a:blip r:embed="rId8">
            <a:extLst>
              <a:ext uri="{28A0092B-C50C-407E-A947-70E740481C1C}">
                <a14:useLocalDpi xmlns:a14="http://schemas.microsoft.com/office/drawing/2010/main" val="0"/>
              </a:ext>
            </a:extLst>
          </a:blip>
          <a:srcRect/>
          <a:stretch>
            <a:fillRect/>
          </a:stretch>
        </p:blipFill>
        <p:spPr bwMode="auto">
          <a:xfrm>
            <a:off x="7938" y="5367338"/>
            <a:ext cx="9136062" cy="1490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872" r:id="rId1"/>
    <p:sldLayoutId id="2147483873" r:id="rId2"/>
    <p:sldLayoutId id="2147483874" r:id="rId3"/>
    <p:sldLayoutId id="2147483879" r:id="rId4"/>
    <p:sldLayoutId id="2147483885" r:id="rId5"/>
    <p:sldLayoutId id="2147483875" r:id="rId6"/>
  </p:sldLayoutIdLst>
  <p:txStyles>
    <p:titleStyle>
      <a:lvl1pPr algn="ctr" rtl="0" eaLnBrk="0" fontAlgn="base" hangingPunct="0">
        <a:spcBef>
          <a:spcPct val="0"/>
        </a:spcBef>
        <a:spcAft>
          <a:spcPct val="0"/>
        </a:spcAft>
        <a:defRPr lang="es-ES" sz="4400" kern="1200" dirty="0" smtClean="0">
          <a:solidFill>
            <a:schemeClr val="tx2"/>
          </a:solidFill>
          <a:latin typeface="Arial Black" pitchFamily="34" charset="0"/>
          <a:ea typeface="+mn-ea"/>
          <a:cs typeface="+mn-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tags" Target="../tags/tag3.xml"/><Relationship Id="rId1" Type="http://schemas.openxmlformats.org/officeDocument/2006/relationships/tags" Target="../tags/tag2.xml"/><Relationship Id="rId5" Type="http://schemas.openxmlformats.org/officeDocument/2006/relationships/image" Target="../media/image4.png"/><Relationship Id="rId4"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tags" Target="../tags/tag6.xml"/><Relationship Id="rId7" Type="http://schemas.openxmlformats.org/officeDocument/2006/relationships/hyperlink" Target="http://www.osakidetza.euskadi.eus/contenidos/informacion/cevime_infac_2017/es_def/adjuntos/NFAC_Medicamentos%20en%20enfermedad%20hep&#225;tica_vol_25_6_2017_ES.pdf" TargetMode="External"/><Relationship Id="rId2" Type="http://schemas.openxmlformats.org/officeDocument/2006/relationships/tags" Target="../tags/tag5.xml"/><Relationship Id="rId1" Type="http://schemas.openxmlformats.org/officeDocument/2006/relationships/tags" Target="../tags/tag4.xml"/><Relationship Id="rId6" Type="http://schemas.openxmlformats.org/officeDocument/2006/relationships/notesSlide" Target="../notesSlides/notesSlide2.xml"/><Relationship Id="rId5" Type="http://schemas.openxmlformats.org/officeDocument/2006/relationships/slideLayout" Target="../slideLayouts/slideLayout5.xml"/><Relationship Id="rId4" Type="http://schemas.openxmlformats.org/officeDocument/2006/relationships/tags" Target="../tags/tag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custDataLst>
              <p:tags r:id="rId2"/>
            </p:custDataLst>
          </p:nvPr>
        </p:nvSpPr>
        <p:spPr>
          <a:xfrm>
            <a:off x="1115616" y="929308"/>
            <a:ext cx="7628384" cy="4104455"/>
          </a:xfrm>
        </p:spPr>
        <p:txBody>
          <a:bodyPr/>
          <a:lstStyle/>
          <a:p>
            <a:r>
              <a:rPr lang="es-ES_tradnl" sz="4000" dirty="0" smtClean="0"/>
              <a:t/>
            </a:r>
            <a:br>
              <a:rPr lang="es-ES_tradnl" sz="4000" dirty="0" smtClean="0"/>
            </a:br>
            <a:r>
              <a:rPr lang="es-ES" sz="4000" dirty="0"/>
              <a:t>USO DE MEDICAMENTOS EN ENFERMEDAD HEPÁTICA CRÓNICA</a:t>
            </a:r>
            <a:r>
              <a:rPr lang="es-ES_tradnl" sz="4000" dirty="0" smtClean="0">
                <a:solidFill>
                  <a:schemeClr val="tx2"/>
                </a:solidFill>
                <a:latin typeface="Arial Black" pitchFamily="34" charset="0"/>
              </a:rPr>
              <a:t/>
            </a:r>
            <a:br>
              <a:rPr lang="es-ES_tradnl" sz="4000" dirty="0" smtClean="0">
                <a:solidFill>
                  <a:schemeClr val="tx2"/>
                </a:solidFill>
                <a:latin typeface="Arial Black" pitchFamily="34" charset="0"/>
              </a:rPr>
            </a:br>
            <a:r>
              <a:rPr lang="es-ES_tradnl" sz="4000" dirty="0" smtClean="0">
                <a:solidFill>
                  <a:schemeClr val="tx2"/>
                </a:solidFill>
                <a:latin typeface="Arial Black" pitchFamily="34" charset="0"/>
              </a:rPr>
              <a:t/>
            </a:r>
            <a:br>
              <a:rPr lang="es-ES_tradnl" sz="4000" dirty="0" smtClean="0">
                <a:solidFill>
                  <a:schemeClr val="tx2"/>
                </a:solidFill>
                <a:latin typeface="Arial Black" pitchFamily="34" charset="0"/>
              </a:rPr>
            </a:br>
            <a:r>
              <a:rPr lang="es-ES_tradnl" sz="4000" dirty="0" err="1" smtClean="0">
                <a:solidFill>
                  <a:schemeClr val="tx2"/>
                </a:solidFill>
                <a:latin typeface="Arial Black" pitchFamily="34" charset="0"/>
              </a:rPr>
              <a:t>Vol</a:t>
            </a:r>
            <a:r>
              <a:rPr lang="es-ES_tradnl" sz="4000" dirty="0" smtClean="0">
                <a:solidFill>
                  <a:schemeClr val="tx2"/>
                </a:solidFill>
                <a:latin typeface="Arial Black" pitchFamily="34" charset="0"/>
              </a:rPr>
              <a:t> 25, nº6 2017</a:t>
            </a:r>
            <a:endParaRPr lang="es-ES" sz="4000" dirty="0" smtClean="0">
              <a:solidFill>
                <a:schemeClr val="tx2"/>
              </a:solidFill>
              <a:latin typeface="Arial Black" pitchFamily="34" charset="0"/>
            </a:endParaRPr>
          </a:p>
        </p:txBody>
      </p:sp>
      <p:pic>
        <p:nvPicPr>
          <p:cNvPr id="1028"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1"/>
            <a:ext cx="1331640" cy="276981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ustDataLst>
      <p:tags r:id="rId1"/>
    </p:custData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Grp="1" noChangeArrowheads="1"/>
          </p:cNvSpPr>
          <p:nvPr>
            <p:ph idx="4294967295"/>
          </p:nvPr>
        </p:nvSpPr>
        <p:spPr bwMode="auto">
          <a:xfrm>
            <a:off x="0" y="908720"/>
            <a:ext cx="9144000" cy="648072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lvl="0" indent="0">
              <a:buClr>
                <a:srgbClr val="4BACC6">
                  <a:lumMod val="50000"/>
                </a:srgbClr>
              </a:buClr>
              <a:buNone/>
            </a:pPr>
            <a:r>
              <a:rPr lang="es-ES" b="1" dirty="0" smtClean="0">
                <a:solidFill>
                  <a:srgbClr val="4BACC6"/>
                </a:solidFill>
                <a:latin typeface="Arial Unicode MS" pitchFamily="34" charset="-128"/>
              </a:rPr>
              <a:t>Análogos de GLP-1</a:t>
            </a:r>
            <a:r>
              <a:rPr lang="es-ES" sz="2800" b="1" dirty="0" smtClean="0">
                <a:solidFill>
                  <a:srgbClr val="4BACC6"/>
                </a:solidFill>
                <a:latin typeface="Arial Unicode MS" pitchFamily="34" charset="-128"/>
              </a:rPr>
              <a:t> </a:t>
            </a:r>
            <a:endParaRPr lang="es-ES" sz="2800" b="1" dirty="0">
              <a:solidFill>
                <a:srgbClr val="4BACC6"/>
              </a:solidFill>
              <a:latin typeface="Arial Unicode MS" pitchFamily="34" charset="-128"/>
            </a:endParaRPr>
          </a:p>
          <a:p>
            <a:pPr lvl="0" algn="just">
              <a:spcAft>
                <a:spcPts val="0"/>
              </a:spcAft>
              <a:buFont typeface="Arial" panose="020B0604020202020204" pitchFamily="34" charset="0"/>
              <a:buChar char="•"/>
            </a:pPr>
            <a:r>
              <a:rPr lang="es-ES" sz="2000" dirty="0">
                <a:latin typeface="Arial Unicode MS" pitchFamily="34" charset="-128"/>
              </a:rPr>
              <a:t>Probablemente son seguros teniendo en cuenta su </a:t>
            </a:r>
            <a:r>
              <a:rPr lang="es-ES" sz="2000" dirty="0" smtClean="0">
                <a:latin typeface="Arial Unicode MS" pitchFamily="34" charset="-128"/>
              </a:rPr>
              <a:t>farmacocinética; experiencia </a:t>
            </a:r>
            <a:r>
              <a:rPr lang="es-ES" sz="2000" dirty="0">
                <a:latin typeface="Arial Unicode MS" pitchFamily="34" charset="-128"/>
              </a:rPr>
              <a:t>de uso es muy limitada en la enfermedad </a:t>
            </a:r>
            <a:r>
              <a:rPr lang="es-ES" sz="2000" dirty="0" smtClean="0">
                <a:latin typeface="Arial Unicode MS" pitchFamily="34" charset="-128"/>
              </a:rPr>
              <a:t>hepática.</a:t>
            </a:r>
            <a:endParaRPr lang="es-ES" sz="2000" dirty="0">
              <a:latin typeface="Arial Unicode MS" pitchFamily="34" charset="-128"/>
            </a:endParaRPr>
          </a:p>
          <a:p>
            <a:pPr lvl="0" algn="just">
              <a:spcAft>
                <a:spcPts val="0"/>
              </a:spcAft>
              <a:buFont typeface="Arial" panose="020B0604020202020204" pitchFamily="34" charset="0"/>
              <a:buChar char="•"/>
            </a:pPr>
            <a:r>
              <a:rPr lang="es-ES" sz="2000" dirty="0">
                <a:latin typeface="Arial Unicode MS" pitchFamily="34" charset="-128"/>
              </a:rPr>
              <a:t>No </a:t>
            </a:r>
            <a:r>
              <a:rPr lang="es-ES" sz="2000" dirty="0" smtClean="0">
                <a:latin typeface="Arial Unicode MS" pitchFamily="34" charset="-128"/>
              </a:rPr>
              <a:t>necesario ajuste </a:t>
            </a:r>
            <a:r>
              <a:rPr lang="es-ES" sz="2000" dirty="0">
                <a:latin typeface="Arial Unicode MS" pitchFamily="34" charset="-128"/>
              </a:rPr>
              <a:t>de dosis en pacientes con insuficiencia </a:t>
            </a:r>
            <a:r>
              <a:rPr lang="es-ES" sz="2000" dirty="0" smtClean="0">
                <a:latin typeface="Arial Unicode MS" pitchFamily="34" charset="-128"/>
              </a:rPr>
              <a:t>hepática. </a:t>
            </a:r>
            <a:endParaRPr lang="es-ES" sz="2000" dirty="0">
              <a:latin typeface="Arial Unicode MS" pitchFamily="34" charset="-128"/>
            </a:endParaRPr>
          </a:p>
          <a:p>
            <a:pPr marL="0" lvl="0" indent="0" algn="just">
              <a:spcAft>
                <a:spcPts val="0"/>
              </a:spcAft>
              <a:buNone/>
            </a:pPr>
            <a:r>
              <a:rPr lang="es-ES" b="1" dirty="0" err="1" smtClean="0">
                <a:solidFill>
                  <a:srgbClr val="4BACC6"/>
                </a:solidFill>
                <a:latin typeface="Arial Unicode MS" pitchFamily="34" charset="-128"/>
              </a:rPr>
              <a:t>Gliflozinas</a:t>
            </a:r>
            <a:r>
              <a:rPr lang="es-ES" b="1" dirty="0" smtClean="0">
                <a:solidFill>
                  <a:srgbClr val="4BACC6"/>
                </a:solidFill>
                <a:latin typeface="Arial Unicode MS" pitchFamily="34" charset="-128"/>
              </a:rPr>
              <a:t>  </a:t>
            </a:r>
            <a:endParaRPr lang="es-ES" b="1" dirty="0">
              <a:solidFill>
                <a:srgbClr val="4BACC6"/>
              </a:solidFill>
              <a:latin typeface="Arial Unicode MS" pitchFamily="34" charset="-128"/>
            </a:endParaRPr>
          </a:p>
          <a:p>
            <a:pPr algn="just">
              <a:lnSpc>
                <a:spcPct val="115000"/>
              </a:lnSpc>
              <a:spcAft>
                <a:spcPts val="0"/>
              </a:spcAft>
            </a:pPr>
            <a:r>
              <a:rPr lang="es-ES" sz="2000" dirty="0" smtClean="0">
                <a:latin typeface="Arial Unicode MS" pitchFamily="34" charset="-128"/>
              </a:rPr>
              <a:t>No necesario </a:t>
            </a:r>
            <a:r>
              <a:rPr lang="es-ES" sz="2000" dirty="0">
                <a:latin typeface="Arial Unicode MS" pitchFamily="34" charset="-128"/>
              </a:rPr>
              <a:t>ajuste de dosis en pacientes con insuficiencia hepática leve o </a:t>
            </a:r>
            <a:r>
              <a:rPr lang="es-ES" sz="2000" dirty="0" smtClean="0">
                <a:latin typeface="Arial Unicode MS" pitchFamily="34" charset="-128"/>
              </a:rPr>
              <a:t>moderada. </a:t>
            </a:r>
          </a:p>
          <a:p>
            <a:pPr algn="just">
              <a:lnSpc>
                <a:spcPct val="115000"/>
              </a:lnSpc>
              <a:spcAft>
                <a:spcPts val="0"/>
              </a:spcAft>
            </a:pPr>
            <a:r>
              <a:rPr lang="es-ES" sz="2000" dirty="0" smtClean="0">
                <a:latin typeface="Arial Unicode MS" pitchFamily="34" charset="-128"/>
              </a:rPr>
              <a:t>Experiencia </a:t>
            </a:r>
            <a:r>
              <a:rPr lang="es-ES" sz="2000" dirty="0">
                <a:latin typeface="Arial Unicode MS" pitchFamily="34" charset="-128"/>
              </a:rPr>
              <a:t>de uso </a:t>
            </a:r>
            <a:r>
              <a:rPr lang="es-ES" sz="2000" dirty="0" smtClean="0">
                <a:latin typeface="Arial Unicode MS" pitchFamily="34" charset="-128"/>
              </a:rPr>
              <a:t>limitada en </a:t>
            </a:r>
            <a:r>
              <a:rPr lang="es-ES" sz="2000" dirty="0">
                <a:latin typeface="Arial Unicode MS" pitchFamily="34" charset="-128"/>
              </a:rPr>
              <a:t>pacientes con insuficiencia hepática grave </a:t>
            </a:r>
            <a:r>
              <a:rPr lang="es-ES" sz="2000" dirty="0" smtClean="0">
                <a:latin typeface="Arial Unicode MS" pitchFamily="34" charset="-128"/>
              </a:rPr>
              <a:t>con </a:t>
            </a:r>
            <a:r>
              <a:rPr lang="es-ES" sz="2000" b="1" dirty="0" err="1">
                <a:solidFill>
                  <a:schemeClr val="tx2"/>
                </a:solidFill>
                <a:latin typeface="Arial Unicode MS" pitchFamily="34" charset="-128"/>
              </a:rPr>
              <a:t>canagliflozina</a:t>
            </a:r>
            <a:r>
              <a:rPr lang="es-ES" sz="2000" dirty="0">
                <a:latin typeface="Arial Unicode MS" pitchFamily="34" charset="-128"/>
              </a:rPr>
              <a:t> y </a:t>
            </a:r>
            <a:r>
              <a:rPr lang="es-ES" sz="2000" b="1" dirty="0" err="1">
                <a:solidFill>
                  <a:schemeClr val="tx2"/>
                </a:solidFill>
                <a:latin typeface="Arial Unicode MS" pitchFamily="34" charset="-128"/>
              </a:rPr>
              <a:t>empagliflozina</a:t>
            </a:r>
            <a:r>
              <a:rPr lang="es-ES" sz="2000" dirty="0">
                <a:latin typeface="Arial Unicode MS" pitchFamily="34" charset="-128"/>
              </a:rPr>
              <a:t>, por lo que no se recomienda su uso en esta población; con </a:t>
            </a:r>
            <a:r>
              <a:rPr lang="es-ES" sz="2000" b="1" dirty="0" err="1">
                <a:solidFill>
                  <a:schemeClr val="tx2"/>
                </a:solidFill>
                <a:latin typeface="Arial Unicode MS" pitchFamily="34" charset="-128"/>
              </a:rPr>
              <a:t>dapagliflozina</a:t>
            </a:r>
            <a:r>
              <a:rPr lang="es-ES" sz="2000" dirty="0">
                <a:latin typeface="Arial Unicode MS" pitchFamily="34" charset="-128"/>
              </a:rPr>
              <a:t> se recomienda </a:t>
            </a:r>
            <a:r>
              <a:rPr lang="es-ES" sz="2000" dirty="0" smtClean="0">
                <a:latin typeface="Arial Unicode MS" pitchFamily="34" charset="-128"/>
              </a:rPr>
              <a:t>dosis </a:t>
            </a:r>
            <a:r>
              <a:rPr lang="es-ES" sz="2000" dirty="0">
                <a:latin typeface="Arial Unicode MS" pitchFamily="34" charset="-128"/>
              </a:rPr>
              <a:t>de inicio de 5 mg y, si es bien tolerada, </a:t>
            </a:r>
            <a:r>
              <a:rPr lang="es-ES" sz="2000" dirty="0" smtClean="0">
                <a:latin typeface="Arial Unicode MS" pitchFamily="34" charset="-128"/>
              </a:rPr>
              <a:t>aumentar </a:t>
            </a:r>
            <a:r>
              <a:rPr lang="es-ES" sz="2000" dirty="0">
                <a:latin typeface="Arial Unicode MS" pitchFamily="34" charset="-128"/>
              </a:rPr>
              <a:t>a 10 mg. </a:t>
            </a:r>
          </a:p>
          <a:p>
            <a:endParaRPr lang="es-ES" sz="2000" dirty="0" smtClean="0"/>
          </a:p>
        </p:txBody>
      </p:sp>
      <p:sp>
        <p:nvSpPr>
          <p:cNvPr id="5" name="Rectangle 2"/>
          <p:cNvSpPr>
            <a:spLocks noGrp="1" noChangeArrowheads="1"/>
          </p:cNvSpPr>
          <p:nvPr>
            <p:ph type="title"/>
          </p:nvPr>
        </p:nvSpPr>
        <p:spPr>
          <a:xfrm>
            <a:off x="395536" y="6648"/>
            <a:ext cx="8229600" cy="1143000"/>
          </a:xfrm>
        </p:spPr>
        <p:txBody>
          <a:bodyPr/>
          <a:lstStyle/>
          <a:p>
            <a:r>
              <a:rPr lang="es-ES" dirty="0" smtClean="0">
                <a:solidFill>
                  <a:schemeClr val="tx2"/>
                </a:solidFill>
                <a:latin typeface="Arial Black" pitchFamily="34" charset="0"/>
              </a:rPr>
              <a:t>Hipoglucemiantes (V)</a:t>
            </a:r>
            <a:endParaRPr lang="es-ES" dirty="0">
              <a:solidFill>
                <a:schemeClr val="tx2"/>
              </a:solidFill>
              <a:latin typeface="Arial Black" pitchFamily="34" charset="0"/>
            </a:endParaRPr>
          </a:p>
        </p:txBody>
      </p:sp>
    </p:spTree>
    <p:extLst>
      <p:ext uri="{BB962C8B-B14F-4D97-AF65-F5344CB8AC3E}">
        <p14:creationId xmlns:p14="http://schemas.microsoft.com/office/powerpoint/2010/main" val="40867648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Grp="1" noChangeArrowheads="1"/>
          </p:cNvSpPr>
          <p:nvPr>
            <p:ph idx="4294967295"/>
          </p:nvPr>
        </p:nvSpPr>
        <p:spPr bwMode="auto">
          <a:xfrm>
            <a:off x="0" y="764704"/>
            <a:ext cx="9144000" cy="648072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lvl="0" indent="0">
              <a:buClr>
                <a:srgbClr val="4BACC6">
                  <a:lumMod val="50000"/>
                </a:srgbClr>
              </a:buClr>
              <a:buNone/>
            </a:pPr>
            <a:r>
              <a:rPr lang="es-ES" b="1" dirty="0" err="1" smtClean="0">
                <a:solidFill>
                  <a:srgbClr val="4BACC6"/>
                </a:solidFill>
                <a:latin typeface="Arial Unicode MS" pitchFamily="34" charset="-128"/>
              </a:rPr>
              <a:t>Estatinas</a:t>
            </a:r>
            <a:r>
              <a:rPr lang="es-ES" b="1" dirty="0" smtClean="0">
                <a:solidFill>
                  <a:srgbClr val="4BACC6"/>
                </a:solidFill>
                <a:latin typeface="Arial Unicode MS" pitchFamily="34" charset="-128"/>
              </a:rPr>
              <a:t> </a:t>
            </a:r>
            <a:endParaRPr lang="es-ES" sz="2800" b="1" dirty="0">
              <a:solidFill>
                <a:srgbClr val="4BACC6"/>
              </a:solidFill>
              <a:latin typeface="Arial Unicode MS" pitchFamily="34" charset="-128"/>
            </a:endParaRPr>
          </a:p>
          <a:p>
            <a:pPr lvl="0" algn="just">
              <a:spcAft>
                <a:spcPts val="0"/>
              </a:spcAft>
              <a:buFont typeface="Arial" panose="020B0604020202020204" pitchFamily="34" charset="0"/>
              <a:buChar char="•"/>
            </a:pPr>
            <a:r>
              <a:rPr lang="es-ES" sz="2000" dirty="0" smtClean="0">
                <a:latin typeface="Arial Unicode MS" pitchFamily="34" charset="-128"/>
              </a:rPr>
              <a:t>El </a:t>
            </a:r>
            <a:r>
              <a:rPr lang="es-ES" sz="2000" dirty="0">
                <a:latin typeface="Arial Unicode MS" pitchFamily="34" charset="-128"/>
              </a:rPr>
              <a:t>tratamiento con </a:t>
            </a:r>
            <a:r>
              <a:rPr lang="es-ES" sz="2000" dirty="0" err="1">
                <a:latin typeface="Arial Unicode MS" pitchFamily="34" charset="-128"/>
              </a:rPr>
              <a:t>estatinas</a:t>
            </a:r>
            <a:r>
              <a:rPr lang="es-ES" sz="2000" dirty="0">
                <a:latin typeface="Arial Unicode MS" pitchFamily="34" charset="-128"/>
              </a:rPr>
              <a:t> produce elevaciones persistentes </a:t>
            </a:r>
            <a:r>
              <a:rPr lang="es-ES" sz="2000" dirty="0" smtClean="0">
                <a:latin typeface="Arial Unicode MS" pitchFamily="34" charset="-128"/>
              </a:rPr>
              <a:t>de ALT </a:t>
            </a:r>
            <a:r>
              <a:rPr lang="es-ES" sz="2000" dirty="0">
                <a:latin typeface="Arial Unicode MS" pitchFamily="34" charset="-128"/>
              </a:rPr>
              <a:t>y/o </a:t>
            </a:r>
            <a:r>
              <a:rPr lang="es-ES" sz="2000" dirty="0" smtClean="0">
                <a:latin typeface="Arial Unicode MS" pitchFamily="34" charset="-128"/>
              </a:rPr>
              <a:t>AST en </a:t>
            </a:r>
            <a:r>
              <a:rPr lang="es-ES" sz="2000" dirty="0">
                <a:latin typeface="Arial Unicode MS" pitchFamily="34" charset="-128"/>
              </a:rPr>
              <a:t>el 0,5-3% de los pacientes. Estas elevaciones son asintomáticas, dosis dependientes, reversibles al suspender la </a:t>
            </a:r>
            <a:r>
              <a:rPr lang="es-ES" sz="2000" dirty="0" err="1">
                <a:latin typeface="Arial Unicode MS" pitchFamily="34" charset="-128"/>
              </a:rPr>
              <a:t>estatina</a:t>
            </a:r>
            <a:r>
              <a:rPr lang="es-ES" sz="2000" dirty="0">
                <a:latin typeface="Arial Unicode MS" pitchFamily="34" charset="-128"/>
              </a:rPr>
              <a:t> o al disminuir la dosis y se producen, sobre todo, en los primeros </a:t>
            </a:r>
            <a:r>
              <a:rPr lang="es-ES" sz="2000" dirty="0" smtClean="0">
                <a:latin typeface="Arial Unicode MS" pitchFamily="34" charset="-128"/>
              </a:rPr>
              <a:t>3 meses </a:t>
            </a:r>
            <a:r>
              <a:rPr lang="es-ES" sz="2000" dirty="0">
                <a:latin typeface="Arial Unicode MS" pitchFamily="34" charset="-128"/>
              </a:rPr>
              <a:t>tras </a:t>
            </a:r>
            <a:r>
              <a:rPr lang="es-ES" sz="2000" dirty="0" smtClean="0">
                <a:latin typeface="Arial Unicode MS" pitchFamily="34" charset="-128"/>
              </a:rPr>
              <a:t>inicio </a:t>
            </a:r>
            <a:r>
              <a:rPr lang="es-ES" sz="2000" dirty="0">
                <a:latin typeface="Arial Unicode MS" pitchFamily="34" charset="-128"/>
              </a:rPr>
              <a:t>del tratamiento. </a:t>
            </a:r>
            <a:endParaRPr lang="es-ES" sz="2000" dirty="0" smtClean="0">
              <a:latin typeface="Arial Unicode MS" pitchFamily="34" charset="-128"/>
            </a:endParaRPr>
          </a:p>
          <a:p>
            <a:pPr lvl="0" algn="just">
              <a:spcAft>
                <a:spcPts val="0"/>
              </a:spcAft>
              <a:buFont typeface="Arial" panose="020B0604020202020204" pitchFamily="34" charset="0"/>
              <a:buChar char="•"/>
            </a:pPr>
            <a:r>
              <a:rPr lang="es-ES" sz="2000" dirty="0" smtClean="0">
                <a:latin typeface="Arial Unicode MS" pitchFamily="34" charset="-128"/>
              </a:rPr>
              <a:t>Su uso </a:t>
            </a:r>
            <a:r>
              <a:rPr lang="es-ES" sz="2000" dirty="0">
                <a:latin typeface="Arial Unicode MS" pitchFamily="34" charset="-128"/>
              </a:rPr>
              <a:t>también se ha relacionado con lesión hepática grave con manifestaciones clínicas variables, incluyendo patrón </a:t>
            </a:r>
            <a:r>
              <a:rPr lang="es-ES" sz="2000" dirty="0" err="1">
                <a:latin typeface="Arial Unicode MS" pitchFamily="34" charset="-128"/>
              </a:rPr>
              <a:t>colestásico</a:t>
            </a:r>
            <a:r>
              <a:rPr lang="es-ES" sz="2000" dirty="0">
                <a:latin typeface="Arial Unicode MS" pitchFamily="34" charset="-128"/>
              </a:rPr>
              <a:t>, </a:t>
            </a:r>
            <a:r>
              <a:rPr lang="es-ES" sz="2000" dirty="0" err="1">
                <a:latin typeface="Arial Unicode MS" pitchFamily="34" charset="-128"/>
              </a:rPr>
              <a:t>hepatocelular</a:t>
            </a:r>
            <a:r>
              <a:rPr lang="es-ES" sz="2000" dirty="0">
                <a:latin typeface="Arial Unicode MS" pitchFamily="34" charset="-128"/>
              </a:rPr>
              <a:t> y, en algunas ocasiones, hepatitis autoinmune. </a:t>
            </a:r>
            <a:endParaRPr lang="es-ES" sz="2000" dirty="0" smtClean="0">
              <a:latin typeface="Arial Unicode MS" pitchFamily="34" charset="-128"/>
            </a:endParaRPr>
          </a:p>
          <a:p>
            <a:pPr lvl="0" algn="just">
              <a:spcAft>
                <a:spcPts val="0"/>
              </a:spcAft>
              <a:buFont typeface="Arial" panose="020B0604020202020204" pitchFamily="34" charset="0"/>
              <a:buChar char="•"/>
            </a:pPr>
            <a:r>
              <a:rPr lang="es-ES" sz="2000" dirty="0" smtClean="0">
                <a:latin typeface="Arial Unicode MS" pitchFamily="34" charset="-128"/>
              </a:rPr>
              <a:t>Sin </a:t>
            </a:r>
            <a:r>
              <a:rPr lang="es-ES" sz="2000" dirty="0">
                <a:latin typeface="Arial Unicode MS" pitchFamily="34" charset="-128"/>
              </a:rPr>
              <a:t>embargo, el daño hepático grave con </a:t>
            </a:r>
            <a:r>
              <a:rPr lang="es-ES" sz="2000" dirty="0" err="1">
                <a:latin typeface="Arial Unicode MS" pitchFamily="34" charset="-128"/>
              </a:rPr>
              <a:t>estatinas</a:t>
            </a:r>
            <a:r>
              <a:rPr lang="es-ES" sz="2000" dirty="0">
                <a:latin typeface="Arial Unicode MS" pitchFamily="34" charset="-128"/>
              </a:rPr>
              <a:t> es poco frecuente e impredecible y la monitorización periódica de enzimas hepáticas no parece ser eficaz para su detección o prevención, salvo que exista indicación </a:t>
            </a:r>
            <a:r>
              <a:rPr lang="es-ES" sz="2000" dirty="0" smtClean="0">
                <a:latin typeface="Arial Unicode MS" pitchFamily="34" charset="-128"/>
              </a:rPr>
              <a:t>clínica. Actualmente </a:t>
            </a:r>
            <a:r>
              <a:rPr lang="es-ES" sz="2000" dirty="0">
                <a:latin typeface="Arial Unicode MS" pitchFamily="34" charset="-128"/>
              </a:rPr>
              <a:t>sólo se recomienda una determinación de la función hepática antes de iniciar el tratamiento con </a:t>
            </a:r>
            <a:r>
              <a:rPr lang="es-ES" sz="2000" dirty="0" err="1">
                <a:latin typeface="Arial Unicode MS" pitchFamily="34" charset="-128"/>
              </a:rPr>
              <a:t>estatinas</a:t>
            </a:r>
            <a:r>
              <a:rPr lang="es-ES" sz="2000" dirty="0">
                <a:latin typeface="Arial Unicode MS" pitchFamily="34" charset="-128"/>
              </a:rPr>
              <a:t> y repetirla únicamente si está clínicamente indicado. </a:t>
            </a:r>
            <a:endParaRPr lang="es-ES" sz="2000" dirty="0" smtClean="0"/>
          </a:p>
        </p:txBody>
      </p:sp>
      <p:sp>
        <p:nvSpPr>
          <p:cNvPr id="5" name="Rectangle 2"/>
          <p:cNvSpPr>
            <a:spLocks noGrp="1" noChangeArrowheads="1"/>
          </p:cNvSpPr>
          <p:nvPr>
            <p:ph type="title"/>
          </p:nvPr>
        </p:nvSpPr>
        <p:spPr>
          <a:xfrm>
            <a:off x="395536" y="6648"/>
            <a:ext cx="8229600" cy="1143000"/>
          </a:xfrm>
        </p:spPr>
        <p:txBody>
          <a:bodyPr/>
          <a:lstStyle/>
          <a:p>
            <a:r>
              <a:rPr lang="es-ES" dirty="0" err="1" smtClean="0">
                <a:solidFill>
                  <a:schemeClr val="tx2"/>
                </a:solidFill>
                <a:latin typeface="Arial Black" pitchFamily="34" charset="0"/>
              </a:rPr>
              <a:t>Hipolipemiantes</a:t>
            </a:r>
            <a:r>
              <a:rPr lang="es-ES" dirty="0" smtClean="0">
                <a:solidFill>
                  <a:schemeClr val="tx2"/>
                </a:solidFill>
                <a:latin typeface="Arial Black" pitchFamily="34" charset="0"/>
              </a:rPr>
              <a:t> (I)</a:t>
            </a:r>
            <a:endParaRPr lang="es-ES" dirty="0">
              <a:solidFill>
                <a:schemeClr val="tx2"/>
              </a:solidFill>
              <a:latin typeface="Arial Black" pitchFamily="34" charset="0"/>
            </a:endParaRPr>
          </a:p>
        </p:txBody>
      </p:sp>
    </p:spTree>
    <p:extLst>
      <p:ext uri="{BB962C8B-B14F-4D97-AF65-F5344CB8AC3E}">
        <p14:creationId xmlns:p14="http://schemas.microsoft.com/office/powerpoint/2010/main" val="30733613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Grp="1" noChangeArrowheads="1"/>
          </p:cNvSpPr>
          <p:nvPr>
            <p:ph idx="4294967295"/>
          </p:nvPr>
        </p:nvSpPr>
        <p:spPr bwMode="auto">
          <a:xfrm>
            <a:off x="0" y="908720"/>
            <a:ext cx="9144000" cy="648072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lvl="0" indent="0">
              <a:buClr>
                <a:srgbClr val="4BACC6">
                  <a:lumMod val="50000"/>
                </a:srgbClr>
              </a:buClr>
              <a:buNone/>
            </a:pPr>
            <a:r>
              <a:rPr lang="es-ES" b="1" dirty="0" err="1" smtClean="0">
                <a:solidFill>
                  <a:srgbClr val="4BACC6"/>
                </a:solidFill>
                <a:latin typeface="Arial Unicode MS" pitchFamily="34" charset="-128"/>
              </a:rPr>
              <a:t>Estatinas</a:t>
            </a:r>
            <a:r>
              <a:rPr lang="es-ES" b="1" dirty="0" smtClean="0">
                <a:solidFill>
                  <a:srgbClr val="4BACC6"/>
                </a:solidFill>
                <a:latin typeface="Arial Unicode MS" pitchFamily="34" charset="-128"/>
              </a:rPr>
              <a:t> </a:t>
            </a:r>
          </a:p>
          <a:p>
            <a:pPr lvl="0"/>
            <a:r>
              <a:rPr lang="es-ES" sz="2000" dirty="0">
                <a:latin typeface="Arial Unicode MS" pitchFamily="34" charset="-128"/>
              </a:rPr>
              <a:t>En </a:t>
            </a:r>
            <a:r>
              <a:rPr lang="es-ES" sz="2000" dirty="0" smtClean="0">
                <a:latin typeface="Arial Unicode MS" pitchFamily="34" charset="-128"/>
              </a:rPr>
              <a:t>general bien </a:t>
            </a:r>
            <a:r>
              <a:rPr lang="es-ES" sz="2000" dirty="0">
                <a:latin typeface="Arial Unicode MS" pitchFamily="34" charset="-128"/>
              </a:rPr>
              <a:t>toleradas en pacientes con cirrosis compensada y su beneficio a nivel cardiovascular está bien establecido en la EHGNA, hepatitis vírica y cirrosis biliar primaria. A pesar de ello, parece haber una infrautilización de </a:t>
            </a:r>
            <a:r>
              <a:rPr lang="es-ES" sz="2000" dirty="0" err="1">
                <a:latin typeface="Arial Unicode MS" pitchFamily="34" charset="-128"/>
              </a:rPr>
              <a:t>estatinas</a:t>
            </a:r>
            <a:r>
              <a:rPr lang="es-ES" sz="2000" dirty="0">
                <a:latin typeface="Arial Unicode MS" pitchFamily="34" charset="-128"/>
              </a:rPr>
              <a:t> en estos </a:t>
            </a:r>
            <a:r>
              <a:rPr lang="es-ES" sz="2000" dirty="0" smtClean="0">
                <a:latin typeface="Arial Unicode MS" pitchFamily="34" charset="-128"/>
              </a:rPr>
              <a:t>pacientes. </a:t>
            </a:r>
            <a:endParaRPr lang="es-ES" sz="2000" dirty="0">
              <a:latin typeface="Arial Unicode MS" pitchFamily="34" charset="-128"/>
            </a:endParaRPr>
          </a:p>
          <a:p>
            <a:pPr lvl="0"/>
            <a:r>
              <a:rPr lang="es-ES" sz="2000" b="1" dirty="0" err="1">
                <a:solidFill>
                  <a:schemeClr val="tx2"/>
                </a:solidFill>
                <a:latin typeface="Arial Unicode MS" pitchFamily="34" charset="-128"/>
              </a:rPr>
              <a:t>Pravastatina</a:t>
            </a:r>
            <a:r>
              <a:rPr lang="es-ES" sz="2000" dirty="0">
                <a:latin typeface="Arial Unicode MS" pitchFamily="34" charset="-128"/>
              </a:rPr>
              <a:t> no tiene metabolismo hepático (su eliminación depende fundamentalmente de la función renal). En pacientes con alteración hepática significativa se recomienda </a:t>
            </a:r>
            <a:r>
              <a:rPr lang="es-ES" sz="2000" dirty="0" smtClean="0">
                <a:latin typeface="Arial Unicode MS" pitchFamily="34" charset="-128"/>
              </a:rPr>
              <a:t>una </a:t>
            </a:r>
            <a:r>
              <a:rPr lang="es-ES" sz="2000" dirty="0">
                <a:latin typeface="Arial Unicode MS" pitchFamily="34" charset="-128"/>
              </a:rPr>
              <a:t>dosis inicial de 10 </a:t>
            </a:r>
            <a:r>
              <a:rPr lang="es-ES" sz="2000" dirty="0" smtClean="0">
                <a:latin typeface="Arial Unicode MS" pitchFamily="34" charset="-128"/>
              </a:rPr>
              <a:t>mg/ día.</a:t>
            </a:r>
            <a:endParaRPr lang="es-ES" sz="2000" dirty="0">
              <a:latin typeface="Arial Unicode MS" pitchFamily="34" charset="-128"/>
            </a:endParaRPr>
          </a:p>
          <a:p>
            <a:pPr lvl="0"/>
            <a:r>
              <a:rPr lang="es-ES" sz="2000" dirty="0">
                <a:latin typeface="Arial Unicode MS" pitchFamily="34" charset="-128"/>
              </a:rPr>
              <a:t>Deben utilizarse con precaución en pacientes que consuman cantidades importantes de alcohol y/o con antecedentes de enfermedad </a:t>
            </a:r>
            <a:r>
              <a:rPr lang="es-ES" sz="2000" dirty="0" smtClean="0">
                <a:latin typeface="Arial Unicode MS" pitchFamily="34" charset="-128"/>
              </a:rPr>
              <a:t>hepática. </a:t>
            </a:r>
            <a:endParaRPr lang="es-ES" sz="2000" dirty="0">
              <a:latin typeface="Arial Unicode MS" pitchFamily="34" charset="-128"/>
            </a:endParaRPr>
          </a:p>
          <a:p>
            <a:pPr lvl="0"/>
            <a:r>
              <a:rPr lang="es-ES" sz="2000" dirty="0">
                <a:latin typeface="Arial Unicode MS" pitchFamily="34" charset="-128"/>
              </a:rPr>
              <a:t>Todas están contraindicadas en la enfermedad hepática activa o si hay elevaciones persistentes e inexplicables de las transaminasas </a:t>
            </a:r>
            <a:r>
              <a:rPr lang="es-ES" sz="2000" dirty="0" smtClean="0">
                <a:latin typeface="Arial Unicode MS" pitchFamily="34" charset="-128"/>
              </a:rPr>
              <a:t>séricas.</a:t>
            </a:r>
            <a:endParaRPr lang="es-ES" sz="2800" b="1" dirty="0">
              <a:solidFill>
                <a:srgbClr val="4BACC6"/>
              </a:solidFill>
              <a:latin typeface="Arial Unicode MS" pitchFamily="34" charset="-128"/>
            </a:endParaRPr>
          </a:p>
        </p:txBody>
      </p:sp>
      <p:sp>
        <p:nvSpPr>
          <p:cNvPr id="5" name="Rectangle 2"/>
          <p:cNvSpPr>
            <a:spLocks noGrp="1" noChangeArrowheads="1"/>
          </p:cNvSpPr>
          <p:nvPr>
            <p:ph type="title"/>
          </p:nvPr>
        </p:nvSpPr>
        <p:spPr>
          <a:xfrm>
            <a:off x="395536" y="6648"/>
            <a:ext cx="8229600" cy="1143000"/>
          </a:xfrm>
        </p:spPr>
        <p:txBody>
          <a:bodyPr/>
          <a:lstStyle/>
          <a:p>
            <a:r>
              <a:rPr lang="es-ES" dirty="0" err="1" smtClean="0">
                <a:solidFill>
                  <a:schemeClr val="tx2"/>
                </a:solidFill>
                <a:latin typeface="Arial Black" pitchFamily="34" charset="0"/>
              </a:rPr>
              <a:t>Hipolipemiantes</a:t>
            </a:r>
            <a:r>
              <a:rPr lang="es-ES" dirty="0" smtClean="0">
                <a:solidFill>
                  <a:schemeClr val="tx2"/>
                </a:solidFill>
                <a:latin typeface="Arial Black" pitchFamily="34" charset="0"/>
              </a:rPr>
              <a:t> (II)</a:t>
            </a:r>
            <a:endParaRPr lang="es-ES" dirty="0">
              <a:solidFill>
                <a:schemeClr val="tx2"/>
              </a:solidFill>
              <a:latin typeface="Arial Black" pitchFamily="34" charset="0"/>
            </a:endParaRPr>
          </a:p>
        </p:txBody>
      </p:sp>
    </p:spTree>
    <p:extLst>
      <p:ext uri="{BB962C8B-B14F-4D97-AF65-F5344CB8AC3E}">
        <p14:creationId xmlns:p14="http://schemas.microsoft.com/office/powerpoint/2010/main" val="20806645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945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945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945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945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Grp="1" noChangeArrowheads="1"/>
          </p:cNvSpPr>
          <p:nvPr>
            <p:ph idx="4294967295"/>
          </p:nvPr>
        </p:nvSpPr>
        <p:spPr bwMode="auto">
          <a:xfrm>
            <a:off x="16148" y="1196752"/>
            <a:ext cx="9144000" cy="648072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lvl="0" indent="0">
              <a:buClr>
                <a:srgbClr val="4BACC6">
                  <a:lumMod val="50000"/>
                </a:srgbClr>
              </a:buClr>
              <a:buNone/>
            </a:pPr>
            <a:r>
              <a:rPr lang="es-ES" b="1" dirty="0" err="1" smtClean="0">
                <a:solidFill>
                  <a:srgbClr val="4BACC6"/>
                </a:solidFill>
                <a:latin typeface="Arial Unicode MS" pitchFamily="34" charset="-128"/>
              </a:rPr>
              <a:t>Fibratos</a:t>
            </a:r>
            <a:r>
              <a:rPr lang="es-ES" b="1" dirty="0" smtClean="0">
                <a:solidFill>
                  <a:srgbClr val="4BACC6"/>
                </a:solidFill>
                <a:latin typeface="Arial Unicode MS" pitchFamily="34" charset="-128"/>
              </a:rPr>
              <a:t> </a:t>
            </a:r>
            <a:endParaRPr lang="es-ES" sz="2800" b="1" dirty="0">
              <a:solidFill>
                <a:srgbClr val="4BACC6"/>
              </a:solidFill>
              <a:latin typeface="Arial Unicode MS" pitchFamily="34" charset="-128"/>
            </a:endParaRPr>
          </a:p>
          <a:p>
            <a:pPr lvl="0" algn="just">
              <a:spcAft>
                <a:spcPts val="0"/>
              </a:spcAft>
              <a:buFont typeface="Arial" panose="020B0604020202020204" pitchFamily="34" charset="0"/>
              <a:buChar char="•"/>
            </a:pPr>
            <a:r>
              <a:rPr lang="es-ES" sz="2000" dirty="0" smtClean="0">
                <a:latin typeface="Arial Unicode MS" pitchFamily="34" charset="-128"/>
              </a:rPr>
              <a:t>contraindicados </a:t>
            </a:r>
            <a:r>
              <a:rPr lang="es-ES" sz="2000" dirty="0">
                <a:latin typeface="Arial Unicode MS" pitchFamily="34" charset="-128"/>
              </a:rPr>
              <a:t>en </a:t>
            </a:r>
            <a:r>
              <a:rPr lang="es-ES" sz="2000" dirty="0" smtClean="0">
                <a:latin typeface="Arial Unicode MS" pitchFamily="34" charset="-128"/>
              </a:rPr>
              <a:t>enfermedad </a:t>
            </a:r>
            <a:r>
              <a:rPr lang="es-ES" sz="2000" dirty="0">
                <a:latin typeface="Arial Unicode MS" pitchFamily="34" charset="-128"/>
              </a:rPr>
              <a:t>hepática </a:t>
            </a:r>
            <a:r>
              <a:rPr lang="es-ES" sz="2000" dirty="0" smtClean="0">
                <a:latin typeface="Arial Unicode MS" pitchFamily="34" charset="-128"/>
              </a:rPr>
              <a:t>según FT.</a:t>
            </a:r>
          </a:p>
          <a:p>
            <a:pPr marL="0" lvl="0" indent="0" algn="just">
              <a:spcAft>
                <a:spcPts val="0"/>
              </a:spcAft>
              <a:buNone/>
            </a:pPr>
            <a:r>
              <a:rPr lang="es-ES" b="1" dirty="0" err="1" smtClean="0">
                <a:solidFill>
                  <a:srgbClr val="4BACC6"/>
                </a:solidFill>
                <a:latin typeface="Arial Unicode MS" pitchFamily="34" charset="-128"/>
              </a:rPr>
              <a:t>Ezetimiba</a:t>
            </a:r>
            <a:endParaRPr lang="es-ES" b="1" dirty="0" smtClean="0">
              <a:solidFill>
                <a:srgbClr val="4BACC6"/>
              </a:solidFill>
              <a:latin typeface="Arial Unicode MS" pitchFamily="34" charset="-128"/>
            </a:endParaRPr>
          </a:p>
          <a:p>
            <a:pPr lvl="0" algn="just">
              <a:spcAft>
                <a:spcPts val="0"/>
              </a:spcAft>
              <a:buFont typeface="Arial" panose="020B0604020202020204" pitchFamily="34" charset="0"/>
              <a:buChar char="•"/>
            </a:pPr>
            <a:r>
              <a:rPr lang="es-ES" sz="2000" dirty="0" smtClean="0">
                <a:latin typeface="Arial Unicode MS" pitchFamily="34" charset="-128"/>
              </a:rPr>
              <a:t>no </a:t>
            </a:r>
            <a:r>
              <a:rPr lang="es-ES" sz="2000" dirty="0">
                <a:latin typeface="Arial Unicode MS" pitchFamily="34" charset="-128"/>
              </a:rPr>
              <a:t>se precisan ajustes de dosis en pacientes con deterioro hepático leve </a:t>
            </a:r>
            <a:r>
              <a:rPr lang="es-ES" sz="2000" dirty="0" smtClean="0">
                <a:latin typeface="Arial Unicode MS" pitchFamily="34" charset="-128"/>
              </a:rPr>
              <a:t>(</a:t>
            </a:r>
            <a:r>
              <a:rPr lang="es-ES" sz="2000" dirty="0" err="1" smtClean="0">
                <a:latin typeface="Arial Unicode MS" pitchFamily="34" charset="-128"/>
              </a:rPr>
              <a:t>Child-Pugh</a:t>
            </a:r>
            <a:r>
              <a:rPr lang="es-ES" sz="2000" dirty="0" smtClean="0">
                <a:latin typeface="Arial Unicode MS" pitchFamily="34" charset="-128"/>
              </a:rPr>
              <a:t> 5-6). </a:t>
            </a:r>
            <a:endParaRPr lang="es-ES" sz="2000" dirty="0">
              <a:latin typeface="Arial Unicode MS" pitchFamily="34" charset="-128"/>
            </a:endParaRPr>
          </a:p>
          <a:p>
            <a:pPr lvl="0" algn="just">
              <a:spcAft>
                <a:spcPts val="0"/>
              </a:spcAft>
              <a:buFont typeface="Arial" panose="020B0604020202020204" pitchFamily="34" charset="0"/>
              <a:buChar char="•"/>
            </a:pPr>
            <a:r>
              <a:rPr lang="es-ES" sz="2000" dirty="0" smtClean="0">
                <a:latin typeface="Arial Unicode MS" pitchFamily="34" charset="-128"/>
              </a:rPr>
              <a:t>no </a:t>
            </a:r>
            <a:r>
              <a:rPr lang="es-ES" sz="2000" dirty="0">
                <a:latin typeface="Arial Unicode MS" pitchFamily="34" charset="-128"/>
              </a:rPr>
              <a:t>se recomienda </a:t>
            </a:r>
            <a:r>
              <a:rPr lang="es-ES" sz="2000" dirty="0" smtClean="0">
                <a:latin typeface="Arial Unicode MS" pitchFamily="34" charset="-128"/>
              </a:rPr>
              <a:t>en </a:t>
            </a:r>
            <a:r>
              <a:rPr lang="es-ES" sz="2000" dirty="0">
                <a:latin typeface="Arial Unicode MS" pitchFamily="34" charset="-128"/>
              </a:rPr>
              <a:t>pacientes con deterioro hepático moderado o grave </a:t>
            </a:r>
            <a:r>
              <a:rPr lang="es-ES" sz="2000" dirty="0" smtClean="0">
                <a:latin typeface="Arial Unicode MS" pitchFamily="34" charset="-128"/>
              </a:rPr>
              <a:t>(</a:t>
            </a:r>
            <a:r>
              <a:rPr lang="es-ES" sz="2000" dirty="0" err="1" smtClean="0">
                <a:latin typeface="Arial Unicode MS" pitchFamily="34" charset="-128"/>
              </a:rPr>
              <a:t>Child-Pugh</a:t>
            </a:r>
            <a:r>
              <a:rPr lang="es-ES" sz="2000" dirty="0" smtClean="0">
                <a:latin typeface="Arial Unicode MS" pitchFamily="34" charset="-128"/>
              </a:rPr>
              <a:t> </a:t>
            </a:r>
            <a:r>
              <a:rPr lang="es-ES" sz="2000" dirty="0">
                <a:latin typeface="Arial Unicode MS" pitchFamily="34" charset="-128"/>
              </a:rPr>
              <a:t>&gt;7), dado que se desconocen los efectos de la exposición a </a:t>
            </a:r>
            <a:r>
              <a:rPr lang="es-ES" sz="2000" b="1" dirty="0" err="1">
                <a:solidFill>
                  <a:schemeClr val="tx2"/>
                </a:solidFill>
                <a:latin typeface="Arial Unicode MS" pitchFamily="34" charset="-128"/>
              </a:rPr>
              <a:t>ezetimiba</a:t>
            </a:r>
            <a:r>
              <a:rPr lang="es-ES" sz="2000" dirty="0">
                <a:latin typeface="Arial Unicode MS" pitchFamily="34" charset="-128"/>
              </a:rPr>
              <a:t> en dichos pacientes. </a:t>
            </a:r>
          </a:p>
          <a:p>
            <a:pPr marL="0" lvl="0" indent="0" algn="just">
              <a:spcAft>
                <a:spcPts val="0"/>
              </a:spcAft>
              <a:buNone/>
            </a:pPr>
            <a:endParaRPr lang="es-ES" sz="2000" dirty="0" smtClean="0"/>
          </a:p>
        </p:txBody>
      </p:sp>
      <p:sp>
        <p:nvSpPr>
          <p:cNvPr id="5" name="Rectangle 2"/>
          <p:cNvSpPr>
            <a:spLocks noGrp="1" noChangeArrowheads="1"/>
          </p:cNvSpPr>
          <p:nvPr>
            <p:ph type="title"/>
          </p:nvPr>
        </p:nvSpPr>
        <p:spPr>
          <a:xfrm>
            <a:off x="395536" y="6648"/>
            <a:ext cx="8229600" cy="1143000"/>
          </a:xfrm>
        </p:spPr>
        <p:txBody>
          <a:bodyPr/>
          <a:lstStyle/>
          <a:p>
            <a:r>
              <a:rPr lang="es-ES" dirty="0" err="1" smtClean="0">
                <a:solidFill>
                  <a:schemeClr val="tx2"/>
                </a:solidFill>
                <a:latin typeface="Arial Black" pitchFamily="34" charset="0"/>
              </a:rPr>
              <a:t>Hipolipemiantes</a:t>
            </a:r>
            <a:r>
              <a:rPr lang="es-ES" dirty="0" smtClean="0">
                <a:solidFill>
                  <a:schemeClr val="tx2"/>
                </a:solidFill>
                <a:latin typeface="Arial Black" pitchFamily="34" charset="0"/>
              </a:rPr>
              <a:t> (III)</a:t>
            </a:r>
            <a:endParaRPr lang="es-ES" dirty="0">
              <a:solidFill>
                <a:schemeClr val="tx2"/>
              </a:solidFill>
              <a:latin typeface="Arial Black" pitchFamily="34" charset="0"/>
            </a:endParaRPr>
          </a:p>
        </p:txBody>
      </p:sp>
    </p:spTree>
    <p:extLst>
      <p:ext uri="{BB962C8B-B14F-4D97-AF65-F5344CB8AC3E}">
        <p14:creationId xmlns:p14="http://schemas.microsoft.com/office/powerpoint/2010/main" val="34937398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Grp="1" noChangeArrowheads="1"/>
          </p:cNvSpPr>
          <p:nvPr>
            <p:ph idx="4294967295"/>
          </p:nvPr>
        </p:nvSpPr>
        <p:spPr bwMode="auto">
          <a:xfrm>
            <a:off x="0" y="692696"/>
            <a:ext cx="9396536" cy="648072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Clr>
                <a:srgbClr val="4BACC6">
                  <a:lumMod val="50000"/>
                </a:srgbClr>
              </a:buClr>
            </a:pPr>
            <a:r>
              <a:rPr lang="es-ES" sz="2000" dirty="0">
                <a:latin typeface="Arial Unicode MS" pitchFamily="34" charset="-128"/>
              </a:rPr>
              <a:t>Los pacientes con cirrosis y </a:t>
            </a:r>
            <a:r>
              <a:rPr lang="es-ES" sz="2000" dirty="0" smtClean="0">
                <a:latin typeface="Arial Unicode MS" pitchFamily="34" charset="-128"/>
              </a:rPr>
              <a:t>antecedentes </a:t>
            </a:r>
            <a:r>
              <a:rPr lang="es-ES" sz="2000" dirty="0">
                <a:latin typeface="Arial Unicode MS" pitchFamily="34" charset="-128"/>
              </a:rPr>
              <a:t>de </a:t>
            </a:r>
            <a:r>
              <a:rPr lang="es-ES" sz="2000" dirty="0" smtClean="0">
                <a:latin typeface="Arial Unicode MS" pitchFamily="34" charset="-128"/>
              </a:rPr>
              <a:t>hipertensión arterial, </a:t>
            </a:r>
            <a:r>
              <a:rPr lang="es-ES" sz="2000" dirty="0">
                <a:latin typeface="Arial Unicode MS" pitchFamily="34" charset="-128"/>
              </a:rPr>
              <a:t>se vuelven </a:t>
            </a:r>
            <a:r>
              <a:rPr lang="es-ES" sz="2000" dirty="0" err="1">
                <a:latin typeface="Arial Unicode MS" pitchFamily="34" charset="-128"/>
              </a:rPr>
              <a:t>normotensos</a:t>
            </a:r>
            <a:r>
              <a:rPr lang="es-ES" sz="2000" dirty="0">
                <a:latin typeface="Arial Unicode MS" pitchFamily="34" charset="-128"/>
              </a:rPr>
              <a:t> de forma gradual y conforme progresa la enfermedad pueden, incluso llegar a presentar </a:t>
            </a:r>
            <a:r>
              <a:rPr lang="es-ES" sz="2000" dirty="0" smtClean="0">
                <a:latin typeface="Arial Unicode MS" pitchFamily="34" charset="-128"/>
              </a:rPr>
              <a:t>hipotensión. </a:t>
            </a:r>
          </a:p>
          <a:p>
            <a:pPr>
              <a:buClr>
                <a:srgbClr val="4BACC6">
                  <a:lumMod val="50000"/>
                </a:srgbClr>
              </a:buClr>
            </a:pPr>
            <a:r>
              <a:rPr lang="es-ES" sz="2000" dirty="0" smtClean="0">
                <a:latin typeface="Arial Unicode MS" pitchFamily="34" charset="-128"/>
              </a:rPr>
              <a:t>Los </a:t>
            </a:r>
            <a:r>
              <a:rPr lang="es-ES" sz="2000" dirty="0">
                <a:latin typeface="Arial Unicode MS" pitchFamily="34" charset="-128"/>
              </a:rPr>
              <a:t>cambios hemodinámicos que se producen en etapas avanzadas de la cirrosis, obligarán a la </a:t>
            </a:r>
            <a:r>
              <a:rPr lang="es-ES" sz="2000" b="1" dirty="0">
                <a:solidFill>
                  <a:schemeClr val="tx2"/>
                </a:solidFill>
                <a:latin typeface="Arial Unicode MS" pitchFamily="34" charset="-128"/>
              </a:rPr>
              <a:t>interrupción del tratamiento antihipertensivo en pacientes con cirrosis descompensada con ascitis o </a:t>
            </a:r>
            <a:r>
              <a:rPr lang="es-ES" sz="2000" b="1" dirty="0" smtClean="0">
                <a:solidFill>
                  <a:schemeClr val="tx2"/>
                </a:solidFill>
                <a:latin typeface="Arial Unicode MS" pitchFamily="34" charset="-128"/>
              </a:rPr>
              <a:t>hipotensión.</a:t>
            </a:r>
            <a:endParaRPr lang="es-ES" sz="2000" b="1" dirty="0">
              <a:solidFill>
                <a:schemeClr val="tx2"/>
              </a:solidFill>
              <a:latin typeface="Arial Unicode MS" pitchFamily="34" charset="-128"/>
            </a:endParaRPr>
          </a:p>
          <a:p>
            <a:pPr marL="0" lvl="0" indent="0">
              <a:buClr>
                <a:srgbClr val="4BACC6">
                  <a:lumMod val="50000"/>
                </a:srgbClr>
              </a:buClr>
              <a:buNone/>
            </a:pPr>
            <a:r>
              <a:rPr lang="es-ES" b="1" dirty="0" smtClean="0">
                <a:solidFill>
                  <a:srgbClr val="4BACC6"/>
                </a:solidFill>
                <a:latin typeface="Arial Unicode MS" pitchFamily="34" charset="-128"/>
              </a:rPr>
              <a:t>IECA </a:t>
            </a:r>
            <a:endParaRPr lang="es-ES" sz="2800" b="1" dirty="0">
              <a:solidFill>
                <a:srgbClr val="4BACC6"/>
              </a:solidFill>
              <a:latin typeface="Arial Unicode MS" pitchFamily="34" charset="-128"/>
            </a:endParaRPr>
          </a:p>
          <a:p>
            <a:pPr lvl="0"/>
            <a:r>
              <a:rPr lang="es-ES" sz="2000" dirty="0">
                <a:latin typeface="Arial Unicode MS" pitchFamily="34" charset="-128"/>
              </a:rPr>
              <a:t>S</a:t>
            </a:r>
            <a:r>
              <a:rPr lang="es-ES" sz="2000" dirty="0" smtClean="0">
                <a:latin typeface="Arial Unicode MS" pitchFamily="34" charset="-128"/>
              </a:rPr>
              <a:t>e </a:t>
            </a:r>
            <a:r>
              <a:rPr lang="es-ES" sz="2000" dirty="0">
                <a:latin typeface="Arial Unicode MS" pitchFamily="34" charset="-128"/>
              </a:rPr>
              <a:t>han </a:t>
            </a:r>
            <a:r>
              <a:rPr lang="es-ES" sz="2000" dirty="0" smtClean="0">
                <a:latin typeface="Arial Unicode MS" pitchFamily="34" charset="-128"/>
              </a:rPr>
              <a:t>asociado, en </a:t>
            </a:r>
            <a:r>
              <a:rPr lang="es-ES" sz="2000" dirty="0">
                <a:latin typeface="Arial Unicode MS" pitchFamily="34" charset="-128"/>
              </a:rPr>
              <a:t>casos </a:t>
            </a:r>
            <a:r>
              <a:rPr lang="es-ES" sz="2000" dirty="0" smtClean="0">
                <a:latin typeface="Arial Unicode MS" pitchFamily="34" charset="-128"/>
              </a:rPr>
              <a:t>raros, a </a:t>
            </a:r>
            <a:r>
              <a:rPr lang="es-ES" sz="2000" dirty="0">
                <a:latin typeface="Arial Unicode MS" pitchFamily="34" charset="-128"/>
              </a:rPr>
              <a:t>un síndrome que comienza con ictericia </a:t>
            </a:r>
            <a:r>
              <a:rPr lang="es-ES" sz="2000" dirty="0" err="1">
                <a:latin typeface="Arial Unicode MS" pitchFamily="34" charset="-128"/>
              </a:rPr>
              <a:t>colestásica</a:t>
            </a:r>
            <a:r>
              <a:rPr lang="es-ES" sz="2000" dirty="0">
                <a:latin typeface="Arial Unicode MS" pitchFamily="34" charset="-128"/>
              </a:rPr>
              <a:t> o hepatitis y progresa hasta necrosis hepática fulminante. Si </a:t>
            </a:r>
            <a:r>
              <a:rPr lang="es-ES" sz="2000" dirty="0" smtClean="0">
                <a:latin typeface="Arial Unicode MS" pitchFamily="34" charset="-128"/>
              </a:rPr>
              <a:t>ictericia </a:t>
            </a:r>
            <a:r>
              <a:rPr lang="es-ES" sz="2000" dirty="0">
                <a:latin typeface="Arial Unicode MS" pitchFamily="34" charset="-128"/>
              </a:rPr>
              <a:t>o elevaciones importantes </a:t>
            </a:r>
            <a:r>
              <a:rPr lang="es-ES" sz="2000" dirty="0" smtClean="0">
                <a:latin typeface="Arial Unicode MS" pitchFamily="34" charset="-128"/>
              </a:rPr>
              <a:t>de EZH </a:t>
            </a:r>
            <a:r>
              <a:rPr lang="es-ES" sz="2000" dirty="0">
                <a:latin typeface="Arial Unicode MS" pitchFamily="34" charset="-128"/>
              </a:rPr>
              <a:t>se recomienda su </a:t>
            </a:r>
            <a:r>
              <a:rPr lang="es-ES" sz="2000" dirty="0" smtClean="0">
                <a:latin typeface="Arial Unicode MS" pitchFamily="34" charset="-128"/>
              </a:rPr>
              <a:t>suspensión.</a:t>
            </a:r>
            <a:endParaRPr lang="es-ES" sz="2000" dirty="0">
              <a:latin typeface="Arial Unicode MS" pitchFamily="34" charset="-128"/>
            </a:endParaRPr>
          </a:p>
          <a:p>
            <a:pPr lvl="0"/>
            <a:r>
              <a:rPr lang="es-ES" sz="2000" dirty="0">
                <a:latin typeface="Arial Unicode MS" pitchFamily="34" charset="-128"/>
              </a:rPr>
              <a:t>Generalmente se toleran bien y no necesitan </a:t>
            </a:r>
            <a:r>
              <a:rPr lang="es-ES" sz="2000" dirty="0" smtClean="0">
                <a:latin typeface="Arial Unicode MS" pitchFamily="34" charset="-128"/>
              </a:rPr>
              <a:t>ajuste </a:t>
            </a:r>
            <a:r>
              <a:rPr lang="es-ES" sz="2000" dirty="0">
                <a:latin typeface="Arial Unicode MS" pitchFamily="34" charset="-128"/>
              </a:rPr>
              <a:t>de dosis en EHC avanzada o cirrosis compensada. </a:t>
            </a:r>
            <a:r>
              <a:rPr lang="es-ES" sz="2000" dirty="0" smtClean="0">
                <a:latin typeface="Arial Unicode MS" pitchFamily="34" charset="-128"/>
              </a:rPr>
              <a:t>Preferible </a:t>
            </a:r>
            <a:r>
              <a:rPr lang="es-ES" sz="2000" dirty="0">
                <a:latin typeface="Arial Unicode MS" pitchFamily="34" charset="-128"/>
              </a:rPr>
              <a:t>utilizar </a:t>
            </a:r>
            <a:r>
              <a:rPr lang="es-ES" sz="2000" dirty="0" smtClean="0">
                <a:latin typeface="Arial Unicode MS" pitchFamily="34" charset="-128"/>
              </a:rPr>
              <a:t>medicamentos </a:t>
            </a:r>
            <a:r>
              <a:rPr lang="es-ES" sz="2000" dirty="0">
                <a:latin typeface="Arial Unicode MS" pitchFamily="34" charset="-128"/>
              </a:rPr>
              <a:t>que no son </a:t>
            </a:r>
            <a:r>
              <a:rPr lang="es-ES" sz="2000" dirty="0" err="1">
                <a:latin typeface="Arial Unicode MS" pitchFamily="34" charset="-128"/>
              </a:rPr>
              <a:t>profármacos</a:t>
            </a:r>
            <a:r>
              <a:rPr lang="es-ES" sz="2000" dirty="0">
                <a:latin typeface="Arial Unicode MS" pitchFamily="34" charset="-128"/>
              </a:rPr>
              <a:t> como </a:t>
            </a:r>
            <a:r>
              <a:rPr lang="es-ES" sz="2000" b="1" dirty="0" err="1" smtClean="0">
                <a:solidFill>
                  <a:schemeClr val="tx2"/>
                </a:solidFill>
                <a:latin typeface="Arial Unicode MS" pitchFamily="34" charset="-128"/>
              </a:rPr>
              <a:t>lisinopril</a:t>
            </a:r>
            <a:r>
              <a:rPr lang="es-ES" sz="2000" dirty="0" smtClean="0">
                <a:latin typeface="Arial Unicode MS" pitchFamily="34" charset="-128"/>
              </a:rPr>
              <a:t>.</a:t>
            </a:r>
            <a:endParaRPr lang="es-ES" sz="2000" dirty="0">
              <a:latin typeface="Arial Unicode MS" pitchFamily="34" charset="-128"/>
            </a:endParaRPr>
          </a:p>
          <a:p>
            <a:pPr marL="0" lvl="0" indent="0" algn="just">
              <a:spcAft>
                <a:spcPts val="0"/>
              </a:spcAft>
              <a:buNone/>
            </a:pPr>
            <a:endParaRPr lang="es-ES" sz="2000" dirty="0" smtClean="0"/>
          </a:p>
        </p:txBody>
      </p:sp>
      <p:sp>
        <p:nvSpPr>
          <p:cNvPr id="5" name="Rectangle 2"/>
          <p:cNvSpPr>
            <a:spLocks noGrp="1" noChangeArrowheads="1"/>
          </p:cNvSpPr>
          <p:nvPr>
            <p:ph type="title"/>
          </p:nvPr>
        </p:nvSpPr>
        <p:spPr>
          <a:xfrm>
            <a:off x="395536" y="-99392"/>
            <a:ext cx="8229600" cy="1143000"/>
          </a:xfrm>
        </p:spPr>
        <p:txBody>
          <a:bodyPr/>
          <a:lstStyle/>
          <a:p>
            <a:r>
              <a:rPr lang="es-ES" dirty="0" smtClean="0">
                <a:solidFill>
                  <a:schemeClr val="tx2"/>
                </a:solidFill>
                <a:latin typeface="Arial Black" pitchFamily="34" charset="0"/>
              </a:rPr>
              <a:t>Antihipertensivos (I)</a:t>
            </a:r>
            <a:endParaRPr lang="es-ES" dirty="0">
              <a:solidFill>
                <a:schemeClr val="tx2"/>
              </a:solidFill>
              <a:latin typeface="Arial Black" pitchFamily="34" charset="0"/>
            </a:endParaRPr>
          </a:p>
        </p:txBody>
      </p:sp>
    </p:spTree>
    <p:extLst>
      <p:ext uri="{BB962C8B-B14F-4D97-AF65-F5344CB8AC3E}">
        <p14:creationId xmlns:p14="http://schemas.microsoft.com/office/powerpoint/2010/main" val="30393139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945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945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945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945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Grp="1" noChangeArrowheads="1"/>
          </p:cNvSpPr>
          <p:nvPr>
            <p:ph idx="4294967295"/>
          </p:nvPr>
        </p:nvSpPr>
        <p:spPr bwMode="auto">
          <a:xfrm>
            <a:off x="101452" y="620688"/>
            <a:ext cx="9036496" cy="648072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lvl="0" indent="0">
              <a:buClr>
                <a:srgbClr val="4BACC6">
                  <a:lumMod val="50000"/>
                </a:srgbClr>
              </a:buClr>
              <a:buNone/>
            </a:pPr>
            <a:r>
              <a:rPr lang="es-ES" b="1" dirty="0" smtClean="0">
                <a:solidFill>
                  <a:srgbClr val="4BACC6"/>
                </a:solidFill>
                <a:latin typeface="Arial Unicode MS" pitchFamily="34" charset="-128"/>
              </a:rPr>
              <a:t>IECA </a:t>
            </a:r>
            <a:endParaRPr lang="es-ES" sz="2800" b="1" dirty="0">
              <a:solidFill>
                <a:srgbClr val="4BACC6"/>
              </a:solidFill>
              <a:latin typeface="Arial Unicode MS" pitchFamily="34" charset="-128"/>
            </a:endParaRPr>
          </a:p>
          <a:p>
            <a:pPr lvl="0"/>
            <a:r>
              <a:rPr lang="es-ES" sz="2000" dirty="0" smtClean="0">
                <a:latin typeface="Arial Unicode MS" pitchFamily="34" charset="-128"/>
              </a:rPr>
              <a:t>Si </a:t>
            </a:r>
            <a:r>
              <a:rPr lang="es-ES" sz="2000" dirty="0">
                <a:latin typeface="Arial Unicode MS" pitchFamily="34" charset="-128"/>
              </a:rPr>
              <a:t>se necesita combinar IECA con diuréticos se recomienda utilizarlos con precaución y reduciendo las </a:t>
            </a:r>
            <a:r>
              <a:rPr lang="es-ES" sz="2000" dirty="0" smtClean="0">
                <a:latin typeface="Arial Unicode MS" pitchFamily="34" charset="-128"/>
              </a:rPr>
              <a:t>dosis. </a:t>
            </a:r>
          </a:p>
          <a:p>
            <a:pPr lvl="0"/>
            <a:r>
              <a:rPr lang="es-ES" sz="2000" dirty="0" smtClean="0">
                <a:latin typeface="Arial Unicode MS" pitchFamily="34" charset="-128"/>
              </a:rPr>
              <a:t>No </a:t>
            </a:r>
            <a:r>
              <a:rPr lang="es-ES" sz="2000" dirty="0">
                <a:latin typeface="Arial Unicode MS" pitchFamily="34" charset="-128"/>
              </a:rPr>
              <a:t>utilizar en </a:t>
            </a:r>
            <a:r>
              <a:rPr lang="es-ES" sz="2000" dirty="0" smtClean="0">
                <a:latin typeface="Arial Unicode MS" pitchFamily="34" charset="-128"/>
              </a:rPr>
              <a:t>ascitis.</a:t>
            </a:r>
            <a:endParaRPr lang="es-ES" sz="2000" dirty="0">
              <a:latin typeface="Arial Unicode MS" pitchFamily="34" charset="-128"/>
            </a:endParaRPr>
          </a:p>
          <a:p>
            <a:pPr marL="0" lvl="0" indent="0" algn="just">
              <a:spcAft>
                <a:spcPts val="0"/>
              </a:spcAft>
              <a:buNone/>
            </a:pPr>
            <a:r>
              <a:rPr lang="es-ES" b="1" dirty="0" smtClean="0">
                <a:solidFill>
                  <a:srgbClr val="4BACC6"/>
                </a:solidFill>
                <a:latin typeface="Arial Unicode MS" pitchFamily="34" charset="-128"/>
              </a:rPr>
              <a:t>ARA II</a:t>
            </a:r>
          </a:p>
          <a:p>
            <a:pPr lvl="0" algn="just">
              <a:spcAft>
                <a:spcPts val="0"/>
              </a:spcAft>
              <a:buFont typeface="Arial" panose="020B0604020202020204" pitchFamily="34" charset="0"/>
              <a:buChar char="•"/>
            </a:pPr>
            <a:r>
              <a:rPr lang="es-ES" sz="2000" dirty="0" smtClean="0">
                <a:latin typeface="Arial Unicode MS" pitchFamily="34" charset="-128"/>
              </a:rPr>
              <a:t>En </a:t>
            </a:r>
            <a:r>
              <a:rPr lang="es-ES" sz="2000" dirty="0">
                <a:latin typeface="Arial Unicode MS" pitchFamily="34" charset="-128"/>
              </a:rPr>
              <a:t>general se requiere una reducción de la dosis máxima en insuficiencia hepática </a:t>
            </a:r>
            <a:r>
              <a:rPr lang="es-ES" sz="2000" dirty="0" smtClean="0">
                <a:latin typeface="Arial Unicode MS" pitchFamily="34" charset="-128"/>
              </a:rPr>
              <a:t>leve-moderada. </a:t>
            </a:r>
          </a:p>
          <a:p>
            <a:pPr lvl="0" algn="just">
              <a:spcAft>
                <a:spcPts val="0"/>
              </a:spcAft>
              <a:buFont typeface="Arial" panose="020B0604020202020204" pitchFamily="34" charset="0"/>
              <a:buChar char="•"/>
            </a:pPr>
            <a:r>
              <a:rPr lang="es-ES" sz="2000" dirty="0" smtClean="0">
                <a:latin typeface="Arial Unicode MS" pitchFamily="34" charset="-128"/>
              </a:rPr>
              <a:t>No </a:t>
            </a:r>
            <a:r>
              <a:rPr lang="es-ES" sz="2000" dirty="0">
                <a:latin typeface="Arial Unicode MS" pitchFamily="34" charset="-128"/>
              </a:rPr>
              <a:t>se recomienda su uso en insuficiencia hepática grave ni en </a:t>
            </a:r>
            <a:r>
              <a:rPr lang="es-ES" sz="2000" dirty="0" smtClean="0">
                <a:latin typeface="Arial Unicode MS" pitchFamily="34" charset="-128"/>
              </a:rPr>
              <a:t>ascitis.</a:t>
            </a:r>
          </a:p>
          <a:p>
            <a:pPr marL="0" indent="0" algn="just">
              <a:spcAft>
                <a:spcPts val="0"/>
              </a:spcAft>
              <a:buNone/>
            </a:pPr>
            <a:r>
              <a:rPr lang="es-ES" b="1" dirty="0" err="1" smtClean="0">
                <a:solidFill>
                  <a:srgbClr val="4BACC6"/>
                </a:solidFill>
                <a:latin typeface="Arial Unicode MS" pitchFamily="34" charset="-128"/>
              </a:rPr>
              <a:t>Calcioantagonistas</a:t>
            </a:r>
            <a:endParaRPr lang="es-ES" b="1" dirty="0" smtClean="0">
              <a:solidFill>
                <a:srgbClr val="4BACC6"/>
              </a:solidFill>
              <a:latin typeface="Arial Unicode MS" pitchFamily="34" charset="-128"/>
            </a:endParaRPr>
          </a:p>
          <a:p>
            <a:pPr algn="just">
              <a:spcAft>
                <a:spcPts val="0"/>
              </a:spcAft>
              <a:buFont typeface="Arial" panose="020B0604020202020204" pitchFamily="34" charset="0"/>
              <a:buChar char="•"/>
            </a:pPr>
            <a:r>
              <a:rPr lang="es-ES" sz="2000" dirty="0" smtClean="0">
                <a:latin typeface="Arial Unicode MS" pitchFamily="34" charset="-128"/>
              </a:rPr>
              <a:t>Comenzar </a:t>
            </a:r>
            <a:r>
              <a:rPr lang="es-ES" sz="2000" dirty="0">
                <a:latin typeface="Arial Unicode MS" pitchFamily="34" charset="-128"/>
              </a:rPr>
              <a:t>con la dosis más baja posible e ir titulando en función de la respuesta. </a:t>
            </a:r>
            <a:endParaRPr lang="es-ES" sz="2000" dirty="0" smtClean="0">
              <a:latin typeface="Arial Unicode MS" pitchFamily="34" charset="-128"/>
            </a:endParaRPr>
          </a:p>
          <a:p>
            <a:pPr algn="just">
              <a:spcAft>
                <a:spcPts val="0"/>
              </a:spcAft>
              <a:buFont typeface="Arial" panose="020B0604020202020204" pitchFamily="34" charset="0"/>
              <a:buChar char="•"/>
            </a:pPr>
            <a:r>
              <a:rPr lang="es-ES" sz="2000" dirty="0" smtClean="0">
                <a:latin typeface="Arial Unicode MS" pitchFamily="34" charset="-128"/>
              </a:rPr>
              <a:t>En </a:t>
            </a:r>
            <a:r>
              <a:rPr lang="es-ES" sz="2000" dirty="0">
                <a:latin typeface="Arial Unicode MS" pitchFamily="34" charset="-128"/>
              </a:rPr>
              <a:t>su mayoría están contraindicados en insuficiencia hepática </a:t>
            </a:r>
            <a:r>
              <a:rPr lang="es-ES" sz="2000" dirty="0" smtClean="0">
                <a:latin typeface="Arial Unicode MS" pitchFamily="34" charset="-128"/>
              </a:rPr>
              <a:t>grave.</a:t>
            </a:r>
            <a:endParaRPr lang="es-ES" sz="2000" dirty="0">
              <a:latin typeface="Arial Unicode MS" pitchFamily="34" charset="-128"/>
            </a:endParaRPr>
          </a:p>
        </p:txBody>
      </p:sp>
      <p:sp>
        <p:nvSpPr>
          <p:cNvPr id="5" name="Rectangle 2"/>
          <p:cNvSpPr>
            <a:spLocks noGrp="1" noChangeArrowheads="1"/>
          </p:cNvSpPr>
          <p:nvPr>
            <p:ph type="title"/>
          </p:nvPr>
        </p:nvSpPr>
        <p:spPr>
          <a:xfrm>
            <a:off x="395536" y="6648"/>
            <a:ext cx="8229600" cy="1143000"/>
          </a:xfrm>
        </p:spPr>
        <p:txBody>
          <a:bodyPr/>
          <a:lstStyle/>
          <a:p>
            <a:r>
              <a:rPr lang="es-ES" dirty="0" smtClean="0">
                <a:solidFill>
                  <a:schemeClr val="tx2"/>
                </a:solidFill>
                <a:latin typeface="Arial Black" pitchFamily="34" charset="0"/>
              </a:rPr>
              <a:t>Antihipertensivos (II)</a:t>
            </a:r>
            <a:endParaRPr lang="es-ES" dirty="0">
              <a:solidFill>
                <a:schemeClr val="tx2"/>
              </a:solidFill>
              <a:latin typeface="Arial Black" pitchFamily="34" charset="0"/>
            </a:endParaRPr>
          </a:p>
        </p:txBody>
      </p:sp>
    </p:spTree>
    <p:extLst>
      <p:ext uri="{BB962C8B-B14F-4D97-AF65-F5344CB8AC3E}">
        <p14:creationId xmlns:p14="http://schemas.microsoft.com/office/powerpoint/2010/main" val="16287470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945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945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945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945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9459">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9459">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9459">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9459">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Grp="1" noChangeArrowheads="1"/>
          </p:cNvSpPr>
          <p:nvPr>
            <p:ph idx="4294967295"/>
          </p:nvPr>
        </p:nvSpPr>
        <p:spPr bwMode="auto">
          <a:xfrm>
            <a:off x="107504" y="764704"/>
            <a:ext cx="9036496" cy="648072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lvl="0" indent="0">
              <a:buClr>
                <a:srgbClr val="4BACC6">
                  <a:lumMod val="50000"/>
                </a:srgbClr>
              </a:buClr>
              <a:buNone/>
            </a:pPr>
            <a:r>
              <a:rPr lang="es-ES" b="1" dirty="0" smtClean="0">
                <a:solidFill>
                  <a:srgbClr val="4BACC6"/>
                </a:solidFill>
                <a:latin typeface="Arial Unicode MS" pitchFamily="34" charset="-128"/>
              </a:rPr>
              <a:t>Betabloqueantes (BB) </a:t>
            </a:r>
            <a:endParaRPr lang="es-ES" sz="2800" b="1" dirty="0">
              <a:solidFill>
                <a:srgbClr val="4BACC6"/>
              </a:solidFill>
              <a:latin typeface="Arial Unicode MS" pitchFamily="34" charset="-128"/>
            </a:endParaRPr>
          </a:p>
          <a:p>
            <a:r>
              <a:rPr lang="es-ES" sz="2000" dirty="0" smtClean="0">
                <a:latin typeface="Arial Unicode MS" pitchFamily="34" charset="-128"/>
              </a:rPr>
              <a:t>Diferentes </a:t>
            </a:r>
            <a:r>
              <a:rPr lang="es-ES" sz="2000" dirty="0">
                <a:latin typeface="Arial Unicode MS" pitchFamily="34" charset="-128"/>
              </a:rPr>
              <a:t>estudios han señalado la denominada </a:t>
            </a:r>
            <a:r>
              <a:rPr lang="es-ES" sz="2000" b="1" dirty="0">
                <a:solidFill>
                  <a:schemeClr val="tx2"/>
                </a:solidFill>
                <a:latin typeface="Arial Unicode MS" pitchFamily="34" charset="-128"/>
              </a:rPr>
              <a:t>"hipótesis de la ventana" </a:t>
            </a:r>
            <a:r>
              <a:rPr lang="es-ES" sz="2000" dirty="0">
                <a:latin typeface="Arial Unicode MS" pitchFamily="34" charset="-128"/>
              </a:rPr>
              <a:t>para los BB no selectivos como </a:t>
            </a:r>
            <a:r>
              <a:rPr lang="es-ES" sz="2000" b="1" dirty="0" err="1">
                <a:solidFill>
                  <a:schemeClr val="tx2"/>
                </a:solidFill>
                <a:latin typeface="Arial Unicode MS" pitchFamily="34" charset="-128"/>
              </a:rPr>
              <a:t>propranolol</a:t>
            </a:r>
            <a:r>
              <a:rPr lang="es-ES" sz="2000" b="1" dirty="0">
                <a:solidFill>
                  <a:schemeClr val="tx2"/>
                </a:solidFill>
                <a:latin typeface="Arial Unicode MS" pitchFamily="34" charset="-128"/>
              </a:rPr>
              <a:t> y </a:t>
            </a:r>
            <a:r>
              <a:rPr lang="es-ES" sz="2000" b="1" dirty="0" err="1">
                <a:solidFill>
                  <a:schemeClr val="tx2"/>
                </a:solidFill>
                <a:latin typeface="Arial Unicode MS" pitchFamily="34" charset="-128"/>
              </a:rPr>
              <a:t>nadolol</a:t>
            </a:r>
            <a:r>
              <a:rPr lang="es-ES" sz="2000" dirty="0">
                <a:latin typeface="Arial Unicode MS" pitchFamily="34" charset="-128"/>
              </a:rPr>
              <a:t>. En ella se postula que estos fármacos solo incrementan la supervivencia en los pacientes que han desarrollado varices esofágicas, no antes. Por otro lado, algunos estudios sugieren que el periodo ventana se cerraría, y que los BB ya no serían eficaces, cuando el paciente presenta ascitis refractaria, hipotensión, síndrome </a:t>
            </a:r>
            <a:r>
              <a:rPr lang="es-ES" sz="2000" dirty="0" err="1">
                <a:latin typeface="Arial Unicode MS" pitchFamily="34" charset="-128"/>
              </a:rPr>
              <a:t>hepatorrenal</a:t>
            </a:r>
            <a:r>
              <a:rPr lang="es-ES" sz="2000" dirty="0">
                <a:latin typeface="Arial Unicode MS" pitchFamily="34" charset="-128"/>
              </a:rPr>
              <a:t>, peritonitis bacteriana espontánea, sepsis o hepatitis alcohólica debido a los efectos hemodinámicos desfavorables en la cirrosis </a:t>
            </a:r>
            <a:r>
              <a:rPr lang="es-ES" sz="2000" dirty="0" smtClean="0">
                <a:latin typeface="Arial Unicode MS" pitchFamily="34" charset="-128"/>
              </a:rPr>
              <a:t>avanzada.  </a:t>
            </a:r>
            <a:endParaRPr lang="es-ES" sz="2000" dirty="0">
              <a:latin typeface="Arial Unicode MS" pitchFamily="34" charset="-128"/>
            </a:endParaRPr>
          </a:p>
          <a:p>
            <a:r>
              <a:rPr lang="es-ES" sz="2000" b="1" dirty="0" err="1">
                <a:solidFill>
                  <a:schemeClr val="tx2"/>
                </a:solidFill>
                <a:latin typeface="Arial Unicode MS" pitchFamily="34" charset="-128"/>
              </a:rPr>
              <a:t>Carvedilol</a:t>
            </a:r>
            <a:r>
              <a:rPr lang="es-ES" sz="2000" dirty="0">
                <a:latin typeface="Arial Unicode MS" pitchFamily="34" charset="-128"/>
              </a:rPr>
              <a:t> está contraindicado en pacientes con disfunción hepática clínicamente </a:t>
            </a:r>
            <a:r>
              <a:rPr lang="es-ES" sz="2000" dirty="0" smtClean="0">
                <a:latin typeface="Arial Unicode MS" pitchFamily="34" charset="-128"/>
              </a:rPr>
              <a:t>manifiesta.</a:t>
            </a:r>
          </a:p>
          <a:p>
            <a:r>
              <a:rPr lang="es-ES" sz="2000" dirty="0" smtClean="0">
                <a:latin typeface="Arial Unicode MS" pitchFamily="34" charset="-128"/>
              </a:rPr>
              <a:t>Con </a:t>
            </a:r>
            <a:r>
              <a:rPr lang="es-ES" sz="2000" b="1" dirty="0" err="1">
                <a:solidFill>
                  <a:schemeClr val="tx2"/>
                </a:solidFill>
                <a:latin typeface="Arial Unicode MS" pitchFamily="34" charset="-128"/>
              </a:rPr>
              <a:t>labetalol</a:t>
            </a:r>
            <a:r>
              <a:rPr lang="es-ES" sz="2000" b="1" dirty="0">
                <a:solidFill>
                  <a:schemeClr val="tx2"/>
                </a:solidFill>
                <a:latin typeface="Arial Unicode MS" pitchFamily="34" charset="-128"/>
              </a:rPr>
              <a:t> </a:t>
            </a:r>
            <a:r>
              <a:rPr lang="es-ES" sz="2000" dirty="0">
                <a:latin typeface="Arial Unicode MS" pitchFamily="34" charset="-128"/>
              </a:rPr>
              <a:t>se han descrito algunos casos raros de lesión </a:t>
            </a:r>
            <a:r>
              <a:rPr lang="es-ES" sz="2000" dirty="0" err="1">
                <a:latin typeface="Arial Unicode MS" pitchFamily="34" charset="-128"/>
              </a:rPr>
              <a:t>hepatocelular</a:t>
            </a:r>
            <a:r>
              <a:rPr lang="es-ES" sz="2000" dirty="0">
                <a:latin typeface="Arial Unicode MS" pitchFamily="34" charset="-128"/>
              </a:rPr>
              <a:t> grave generalmente reversible, por lo que debería limitarse su </a:t>
            </a:r>
            <a:r>
              <a:rPr lang="es-ES" sz="2000" dirty="0" smtClean="0">
                <a:latin typeface="Arial Unicode MS" pitchFamily="34" charset="-128"/>
              </a:rPr>
              <a:t>uso.</a:t>
            </a:r>
            <a:endParaRPr lang="es-ES" sz="2000" dirty="0">
              <a:latin typeface="Arial Unicode MS" pitchFamily="34" charset="-128"/>
            </a:endParaRPr>
          </a:p>
        </p:txBody>
      </p:sp>
      <p:sp>
        <p:nvSpPr>
          <p:cNvPr id="5" name="Rectangle 2"/>
          <p:cNvSpPr>
            <a:spLocks noGrp="1" noChangeArrowheads="1"/>
          </p:cNvSpPr>
          <p:nvPr>
            <p:ph type="title"/>
          </p:nvPr>
        </p:nvSpPr>
        <p:spPr>
          <a:xfrm>
            <a:off x="395536" y="-18256"/>
            <a:ext cx="8229600" cy="1143000"/>
          </a:xfrm>
        </p:spPr>
        <p:txBody>
          <a:bodyPr/>
          <a:lstStyle/>
          <a:p>
            <a:r>
              <a:rPr lang="es-ES" dirty="0" smtClean="0">
                <a:solidFill>
                  <a:schemeClr val="tx2"/>
                </a:solidFill>
                <a:latin typeface="Arial Black" pitchFamily="34" charset="0"/>
              </a:rPr>
              <a:t>Antihipertensivos (III)</a:t>
            </a:r>
            <a:endParaRPr lang="es-ES" dirty="0">
              <a:solidFill>
                <a:schemeClr val="tx2"/>
              </a:solidFill>
              <a:latin typeface="Arial Black" pitchFamily="34" charset="0"/>
            </a:endParaRPr>
          </a:p>
        </p:txBody>
      </p:sp>
    </p:spTree>
    <p:extLst>
      <p:ext uri="{BB962C8B-B14F-4D97-AF65-F5344CB8AC3E}">
        <p14:creationId xmlns:p14="http://schemas.microsoft.com/office/powerpoint/2010/main" val="1278915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Grp="1" noChangeArrowheads="1"/>
          </p:cNvSpPr>
          <p:nvPr>
            <p:ph idx="4294967295"/>
          </p:nvPr>
        </p:nvSpPr>
        <p:spPr bwMode="auto">
          <a:xfrm>
            <a:off x="118468" y="908720"/>
            <a:ext cx="9036496" cy="424847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lvl="0" indent="0">
              <a:buClr>
                <a:srgbClr val="4BACC6">
                  <a:lumMod val="50000"/>
                </a:srgbClr>
              </a:buClr>
              <a:buNone/>
            </a:pPr>
            <a:r>
              <a:rPr lang="es-ES" b="1" dirty="0" smtClean="0">
                <a:solidFill>
                  <a:srgbClr val="4BACC6"/>
                </a:solidFill>
                <a:latin typeface="Arial Unicode MS" pitchFamily="34" charset="-128"/>
              </a:rPr>
              <a:t>Diuréticos </a:t>
            </a:r>
            <a:endParaRPr lang="es-ES" sz="2800" b="1" dirty="0">
              <a:solidFill>
                <a:srgbClr val="4BACC6"/>
              </a:solidFill>
              <a:latin typeface="Arial Unicode MS" pitchFamily="34" charset="-128"/>
            </a:endParaRPr>
          </a:p>
          <a:p>
            <a:r>
              <a:rPr lang="es-ES" sz="2000" dirty="0" smtClean="0">
                <a:latin typeface="Arial Unicode MS" pitchFamily="34" charset="-128"/>
              </a:rPr>
              <a:t>La </a:t>
            </a:r>
            <a:r>
              <a:rPr lang="es-ES" sz="2000" dirty="0">
                <a:latin typeface="Arial Unicode MS" pitchFamily="34" charset="-128"/>
              </a:rPr>
              <a:t>mayoría de los pacientes con cirrosis y ascitis clínicamente significativa requiere, además de la restricción de sodio en la dieta, el tratamiento con diuréticos consistente en la administración inicial </a:t>
            </a:r>
            <a:r>
              <a:rPr lang="es-ES" sz="2000" b="1" dirty="0">
                <a:solidFill>
                  <a:schemeClr val="tx2"/>
                </a:solidFill>
                <a:latin typeface="Arial Unicode MS" pitchFamily="34" charset="-128"/>
              </a:rPr>
              <a:t>vía oral de furosemida y </a:t>
            </a:r>
            <a:r>
              <a:rPr lang="es-ES" sz="2000" b="1" dirty="0" err="1">
                <a:solidFill>
                  <a:schemeClr val="tx2"/>
                </a:solidFill>
                <a:latin typeface="Arial Unicode MS" pitchFamily="34" charset="-128"/>
              </a:rPr>
              <a:t>espironolactona</a:t>
            </a:r>
            <a:r>
              <a:rPr lang="es-ES" sz="2000" b="1" dirty="0">
                <a:solidFill>
                  <a:schemeClr val="tx2"/>
                </a:solidFill>
                <a:latin typeface="Arial Unicode MS" pitchFamily="34" charset="-128"/>
              </a:rPr>
              <a:t> </a:t>
            </a:r>
            <a:r>
              <a:rPr lang="es-ES" sz="2000" dirty="0">
                <a:latin typeface="Arial Unicode MS" pitchFamily="34" charset="-128"/>
              </a:rPr>
              <a:t>en la relación 40:100 mg/ día y titulación posterior de la dosis según requerimiento (hasta 400 mg de </a:t>
            </a:r>
            <a:r>
              <a:rPr lang="es-ES" sz="2000" dirty="0" err="1">
                <a:latin typeface="Arial Unicode MS" pitchFamily="34" charset="-128"/>
              </a:rPr>
              <a:t>espirinolactona</a:t>
            </a:r>
            <a:r>
              <a:rPr lang="es-ES" sz="2000" dirty="0">
                <a:latin typeface="Arial Unicode MS" pitchFamily="34" charset="-128"/>
              </a:rPr>
              <a:t> y 160 mg de furosemida al </a:t>
            </a:r>
            <a:r>
              <a:rPr lang="es-ES" sz="2000" dirty="0" smtClean="0">
                <a:latin typeface="Arial Unicode MS" pitchFamily="34" charset="-128"/>
              </a:rPr>
              <a:t>día). </a:t>
            </a:r>
          </a:p>
          <a:p>
            <a:r>
              <a:rPr lang="es-ES" sz="2000" dirty="0" smtClean="0">
                <a:latin typeface="Arial Unicode MS" pitchFamily="34" charset="-128"/>
              </a:rPr>
              <a:t>Las </a:t>
            </a:r>
            <a:r>
              <a:rPr lang="es-ES" sz="2000" dirty="0">
                <a:latin typeface="Arial Unicode MS" pitchFamily="34" charset="-128"/>
              </a:rPr>
              <a:t>precauciones con la terapia diurética incluyen la eliminación excesivamente rápida de líquidos y las alteraciones electrolíticas (hiponatremia, </a:t>
            </a:r>
            <a:r>
              <a:rPr lang="es-ES" sz="2000" dirty="0" smtClean="0">
                <a:latin typeface="Arial Unicode MS" pitchFamily="34" charset="-128"/>
              </a:rPr>
              <a:t>hipo/</a:t>
            </a:r>
            <a:r>
              <a:rPr lang="es-ES" sz="2000" dirty="0" err="1" smtClean="0">
                <a:latin typeface="Arial Unicode MS" pitchFamily="34" charset="-128"/>
              </a:rPr>
              <a:t>hiperkalemia</a:t>
            </a:r>
            <a:r>
              <a:rPr lang="es-ES" sz="2000" dirty="0" smtClean="0">
                <a:latin typeface="Arial Unicode MS" pitchFamily="34" charset="-128"/>
              </a:rPr>
              <a:t>).</a:t>
            </a:r>
            <a:endParaRPr lang="es-ES" sz="2000" dirty="0">
              <a:latin typeface="Arial Unicode MS" pitchFamily="34" charset="-128"/>
            </a:endParaRPr>
          </a:p>
          <a:p>
            <a:r>
              <a:rPr lang="es-ES" sz="2000" dirty="0" smtClean="0">
                <a:latin typeface="Arial Unicode MS" pitchFamily="34" charset="-128"/>
              </a:rPr>
              <a:t>En </a:t>
            </a:r>
            <a:r>
              <a:rPr lang="es-ES" sz="2000" dirty="0">
                <a:latin typeface="Arial Unicode MS" pitchFamily="34" charset="-128"/>
              </a:rPr>
              <a:t>la ascitis refractaria habría que retirar los diuréticos si el sodio urinario baja por debajo de 30 </a:t>
            </a:r>
            <a:r>
              <a:rPr lang="es-ES" sz="2000" dirty="0" err="1" smtClean="0">
                <a:latin typeface="Arial Unicode MS" pitchFamily="34" charset="-128"/>
              </a:rPr>
              <a:t>mEq</a:t>
            </a:r>
            <a:r>
              <a:rPr lang="es-ES" sz="2000" dirty="0" smtClean="0">
                <a:latin typeface="Arial Unicode MS" pitchFamily="34" charset="-128"/>
              </a:rPr>
              <a:t>/día. </a:t>
            </a:r>
            <a:endParaRPr lang="es-ES" sz="2000" dirty="0">
              <a:latin typeface="Arial Unicode MS" pitchFamily="34" charset="-128"/>
            </a:endParaRPr>
          </a:p>
        </p:txBody>
      </p:sp>
      <p:sp>
        <p:nvSpPr>
          <p:cNvPr id="5" name="Rectangle 2"/>
          <p:cNvSpPr>
            <a:spLocks noGrp="1" noChangeArrowheads="1"/>
          </p:cNvSpPr>
          <p:nvPr>
            <p:ph type="title"/>
          </p:nvPr>
        </p:nvSpPr>
        <p:spPr>
          <a:xfrm>
            <a:off x="395536" y="-18256"/>
            <a:ext cx="8229600" cy="1143000"/>
          </a:xfrm>
        </p:spPr>
        <p:txBody>
          <a:bodyPr/>
          <a:lstStyle/>
          <a:p>
            <a:r>
              <a:rPr lang="es-ES" dirty="0" smtClean="0">
                <a:solidFill>
                  <a:schemeClr val="tx2"/>
                </a:solidFill>
                <a:latin typeface="Arial Black" pitchFamily="34" charset="0"/>
              </a:rPr>
              <a:t>Antihipertensivos (IV)</a:t>
            </a:r>
            <a:endParaRPr lang="es-ES" dirty="0">
              <a:solidFill>
                <a:schemeClr val="tx2"/>
              </a:solidFill>
              <a:latin typeface="Arial Black" pitchFamily="34" charset="0"/>
            </a:endParaRPr>
          </a:p>
        </p:txBody>
      </p:sp>
    </p:spTree>
    <p:extLst>
      <p:ext uri="{BB962C8B-B14F-4D97-AF65-F5344CB8AC3E}">
        <p14:creationId xmlns:p14="http://schemas.microsoft.com/office/powerpoint/2010/main" val="7618620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Grp="1" noChangeArrowheads="1"/>
          </p:cNvSpPr>
          <p:nvPr>
            <p:ph idx="4294967295"/>
          </p:nvPr>
        </p:nvSpPr>
        <p:spPr bwMode="auto">
          <a:xfrm>
            <a:off x="14932" y="620688"/>
            <a:ext cx="9237588" cy="648072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lvl="0" indent="0">
              <a:buClr>
                <a:srgbClr val="4BACC6">
                  <a:lumMod val="50000"/>
                </a:srgbClr>
              </a:buClr>
              <a:buNone/>
            </a:pPr>
            <a:r>
              <a:rPr lang="es-ES" sz="2000" dirty="0" smtClean="0">
                <a:latin typeface="Arial Unicode MS" pitchFamily="34" charset="-128"/>
              </a:rPr>
              <a:t>La </a:t>
            </a:r>
            <a:r>
              <a:rPr lang="es-ES" sz="2000" dirty="0">
                <a:latin typeface="Arial Unicode MS" pitchFamily="34" charset="-128"/>
              </a:rPr>
              <a:t>mayoría de los analgésicos como el </a:t>
            </a:r>
            <a:r>
              <a:rPr lang="es-ES" sz="2000" b="1" dirty="0">
                <a:solidFill>
                  <a:schemeClr val="tx2"/>
                </a:solidFill>
                <a:latin typeface="Arial Unicode MS" pitchFamily="34" charset="-128"/>
              </a:rPr>
              <a:t>paracetamol, los AINE y los opioides </a:t>
            </a:r>
            <a:r>
              <a:rPr lang="es-ES" sz="2000" dirty="0">
                <a:latin typeface="Arial Unicode MS" pitchFamily="34" charset="-128"/>
              </a:rPr>
              <a:t>se metabolizan a través del hígado y pueden causar complicaciones como fallo renal, encefalopatía hepática e hipertensión portal y sangrado </a:t>
            </a:r>
            <a:r>
              <a:rPr lang="es-ES" sz="2000" dirty="0" smtClean="0">
                <a:latin typeface="Arial Unicode MS" pitchFamily="34" charset="-128"/>
              </a:rPr>
              <a:t>gastrointestinal.</a:t>
            </a:r>
            <a:endParaRPr lang="es-ES" sz="2000" dirty="0">
              <a:latin typeface="Arial Unicode MS" pitchFamily="34" charset="-128"/>
            </a:endParaRPr>
          </a:p>
          <a:p>
            <a:pPr marL="0" lvl="0" indent="0">
              <a:buClr>
                <a:srgbClr val="4BACC6">
                  <a:lumMod val="50000"/>
                </a:srgbClr>
              </a:buClr>
              <a:buNone/>
            </a:pPr>
            <a:r>
              <a:rPr lang="es-ES" b="1" dirty="0" smtClean="0">
                <a:solidFill>
                  <a:srgbClr val="4BACC6"/>
                </a:solidFill>
                <a:latin typeface="Arial Unicode MS" pitchFamily="34" charset="-128"/>
              </a:rPr>
              <a:t>Paracetamol </a:t>
            </a:r>
            <a:endParaRPr lang="es-ES" sz="2800" b="1" dirty="0">
              <a:solidFill>
                <a:srgbClr val="4BACC6"/>
              </a:solidFill>
              <a:latin typeface="Arial Unicode MS" pitchFamily="34" charset="-128"/>
            </a:endParaRPr>
          </a:p>
          <a:p>
            <a:r>
              <a:rPr lang="es-ES" sz="2000" dirty="0" smtClean="0">
                <a:latin typeface="Arial Unicode MS" pitchFamily="34" charset="-128"/>
              </a:rPr>
              <a:t>Con </a:t>
            </a:r>
            <a:r>
              <a:rPr lang="es-ES" sz="2000" dirty="0">
                <a:latin typeface="Arial Unicode MS" pitchFamily="34" charset="-128"/>
              </a:rPr>
              <a:t>frecuencia se evita su uso en pacientes con enfermedad hepática, ya que su </a:t>
            </a:r>
            <a:r>
              <a:rPr lang="es-ES" sz="2000" dirty="0" err="1">
                <a:latin typeface="Arial Unicode MS" pitchFamily="34" charset="-128"/>
              </a:rPr>
              <a:t>hepatotoxicidad</a:t>
            </a:r>
            <a:r>
              <a:rPr lang="es-ES" sz="2000" dirty="0">
                <a:latin typeface="Arial Unicode MS" pitchFamily="34" charset="-128"/>
              </a:rPr>
              <a:t> es </a:t>
            </a:r>
            <a:r>
              <a:rPr lang="es-ES" sz="2000" dirty="0" smtClean="0">
                <a:latin typeface="Arial Unicode MS" pitchFamily="34" charset="-128"/>
              </a:rPr>
              <a:t>conocida. </a:t>
            </a:r>
          </a:p>
          <a:p>
            <a:r>
              <a:rPr lang="es-ES" sz="2000" dirty="0" smtClean="0">
                <a:latin typeface="Arial Unicode MS" pitchFamily="34" charset="-128"/>
              </a:rPr>
              <a:t>Sin embargo, distintos </a:t>
            </a:r>
            <a:r>
              <a:rPr lang="es-ES" sz="2000" dirty="0">
                <a:latin typeface="Arial Unicode MS" pitchFamily="34" charset="-128"/>
              </a:rPr>
              <a:t>estudios han evaluado </a:t>
            </a:r>
            <a:r>
              <a:rPr lang="es-ES" sz="2000" dirty="0" smtClean="0">
                <a:latin typeface="Arial Unicode MS" pitchFamily="34" charset="-128"/>
              </a:rPr>
              <a:t>su </a:t>
            </a:r>
            <a:r>
              <a:rPr lang="es-ES" sz="2000" dirty="0">
                <a:latin typeface="Arial Unicode MS" pitchFamily="34" charset="-128"/>
              </a:rPr>
              <a:t>eficacia y seguridad </a:t>
            </a:r>
            <a:r>
              <a:rPr lang="es-ES" sz="2000" dirty="0" smtClean="0">
                <a:latin typeface="Arial Unicode MS" pitchFamily="34" charset="-128"/>
              </a:rPr>
              <a:t>en </a:t>
            </a:r>
            <a:r>
              <a:rPr lang="es-ES" sz="2000" dirty="0">
                <a:latin typeface="Arial Unicode MS" pitchFamily="34" charset="-128"/>
              </a:rPr>
              <a:t>pacientes cirróticos </a:t>
            </a:r>
            <a:r>
              <a:rPr lang="es-ES" sz="2000" dirty="0" smtClean="0">
                <a:latin typeface="Arial Unicode MS" pitchFamily="34" charset="-128"/>
              </a:rPr>
              <a:t>utilizado a </a:t>
            </a:r>
            <a:r>
              <a:rPr lang="es-ES" sz="2000" dirty="0">
                <a:latin typeface="Arial Unicode MS" pitchFamily="34" charset="-128"/>
              </a:rPr>
              <a:t>las </a:t>
            </a:r>
            <a:r>
              <a:rPr lang="es-ES" sz="2000" b="1" dirty="0">
                <a:solidFill>
                  <a:schemeClr val="tx2"/>
                </a:solidFill>
                <a:latin typeface="Arial Unicode MS" pitchFamily="34" charset="-128"/>
              </a:rPr>
              <a:t>dosis ajustadas y en cortos periodos de tiempo</a:t>
            </a:r>
            <a:r>
              <a:rPr lang="es-ES" sz="2000" dirty="0">
                <a:latin typeface="Arial Unicode MS" pitchFamily="34" charset="-128"/>
              </a:rPr>
              <a:t>. En </a:t>
            </a:r>
            <a:r>
              <a:rPr lang="es-ES" sz="2000" dirty="0" smtClean="0">
                <a:latin typeface="Arial Unicode MS" pitchFamily="34" charset="-128"/>
              </a:rPr>
              <a:t>pacientes </a:t>
            </a:r>
            <a:r>
              <a:rPr lang="es-ES" sz="2000" dirty="0">
                <a:latin typeface="Arial Unicode MS" pitchFamily="34" charset="-128"/>
              </a:rPr>
              <a:t>con insuficiencia hepática leve o que presentan factores de riesgo de hepatopatía, </a:t>
            </a:r>
            <a:r>
              <a:rPr lang="es-ES" sz="2000" dirty="0" smtClean="0">
                <a:latin typeface="Arial Unicode MS" pitchFamily="34" charset="-128"/>
              </a:rPr>
              <a:t>también </a:t>
            </a:r>
            <a:r>
              <a:rPr lang="es-ES" sz="2000" dirty="0">
                <a:latin typeface="Arial Unicode MS" pitchFamily="34" charset="-128"/>
              </a:rPr>
              <a:t>demuestran </a:t>
            </a:r>
            <a:r>
              <a:rPr lang="es-ES" sz="2000" dirty="0" smtClean="0">
                <a:latin typeface="Arial Unicode MS" pitchFamily="34" charset="-128"/>
              </a:rPr>
              <a:t>buena </a:t>
            </a:r>
            <a:r>
              <a:rPr lang="es-ES" sz="2000" dirty="0">
                <a:latin typeface="Arial Unicode MS" pitchFamily="34" charset="-128"/>
              </a:rPr>
              <a:t>tolerancia a corto </a:t>
            </a:r>
            <a:r>
              <a:rPr lang="es-ES" sz="2000" dirty="0" smtClean="0">
                <a:latin typeface="Arial Unicode MS" pitchFamily="34" charset="-128"/>
              </a:rPr>
              <a:t>plazo.</a:t>
            </a:r>
            <a:endParaRPr lang="es-ES" sz="2000" dirty="0">
              <a:latin typeface="Arial Unicode MS" pitchFamily="34" charset="-128"/>
            </a:endParaRPr>
          </a:p>
          <a:p>
            <a:r>
              <a:rPr lang="es-ES" sz="2000" dirty="0" smtClean="0">
                <a:latin typeface="Arial Unicode MS" pitchFamily="34" charset="-128"/>
              </a:rPr>
              <a:t>Se </a:t>
            </a:r>
            <a:r>
              <a:rPr lang="es-ES" sz="2000" dirty="0">
                <a:latin typeface="Arial Unicode MS" pitchFamily="34" charset="-128"/>
              </a:rPr>
              <a:t>recomienda </a:t>
            </a:r>
            <a:r>
              <a:rPr lang="es-ES" sz="2000" b="1" dirty="0">
                <a:solidFill>
                  <a:schemeClr val="tx2"/>
                </a:solidFill>
                <a:latin typeface="Arial Unicode MS" pitchFamily="34" charset="-128"/>
              </a:rPr>
              <a:t>limitar la dosis máxima diaria a 2-3 g en periodos cortos de tiempo</a:t>
            </a:r>
            <a:r>
              <a:rPr lang="es-ES" sz="2000" dirty="0" smtClean="0">
                <a:latin typeface="Arial Unicode MS" pitchFamily="34" charset="-128"/>
              </a:rPr>
              <a:t>. </a:t>
            </a:r>
            <a:r>
              <a:rPr lang="es-ES" sz="2000" dirty="0">
                <a:latin typeface="Arial Unicode MS" pitchFamily="34" charset="-128"/>
              </a:rPr>
              <a:t>Los pacientes malnutridos o que consumen alcohol de forma crónica son </a:t>
            </a:r>
            <a:r>
              <a:rPr lang="es-ES" sz="2000" b="1" dirty="0">
                <a:solidFill>
                  <a:schemeClr val="tx2"/>
                </a:solidFill>
                <a:latin typeface="Arial Unicode MS" pitchFamily="34" charset="-128"/>
              </a:rPr>
              <a:t>población de riesgo y la recomendación es utilizar menos de 2 </a:t>
            </a:r>
            <a:r>
              <a:rPr lang="es-ES" sz="2000" b="1" dirty="0" smtClean="0">
                <a:solidFill>
                  <a:schemeClr val="tx2"/>
                </a:solidFill>
                <a:latin typeface="Arial Unicode MS" pitchFamily="34" charset="-128"/>
              </a:rPr>
              <a:t>g/día.</a:t>
            </a:r>
            <a:endParaRPr lang="es-ES" sz="2000" b="1" dirty="0">
              <a:solidFill>
                <a:schemeClr val="tx2"/>
              </a:solidFill>
              <a:latin typeface="Arial Unicode MS" pitchFamily="34" charset="-128"/>
            </a:endParaRPr>
          </a:p>
        </p:txBody>
      </p:sp>
      <p:sp>
        <p:nvSpPr>
          <p:cNvPr id="5" name="Rectangle 2"/>
          <p:cNvSpPr>
            <a:spLocks noGrp="1" noChangeArrowheads="1"/>
          </p:cNvSpPr>
          <p:nvPr>
            <p:ph type="title"/>
          </p:nvPr>
        </p:nvSpPr>
        <p:spPr>
          <a:xfrm>
            <a:off x="395536" y="-171400"/>
            <a:ext cx="8229600" cy="1143000"/>
          </a:xfrm>
        </p:spPr>
        <p:txBody>
          <a:bodyPr/>
          <a:lstStyle/>
          <a:p>
            <a:r>
              <a:rPr lang="es-ES" dirty="0" smtClean="0">
                <a:solidFill>
                  <a:schemeClr val="tx2"/>
                </a:solidFill>
                <a:latin typeface="Arial Black" pitchFamily="34" charset="0"/>
              </a:rPr>
              <a:t>Analgésicos (I)</a:t>
            </a:r>
            <a:endParaRPr lang="es-ES" dirty="0">
              <a:solidFill>
                <a:schemeClr val="tx2"/>
              </a:solidFill>
              <a:latin typeface="Arial Black" pitchFamily="34" charset="0"/>
            </a:endParaRPr>
          </a:p>
        </p:txBody>
      </p:sp>
    </p:spTree>
    <p:extLst>
      <p:ext uri="{BB962C8B-B14F-4D97-AF65-F5344CB8AC3E}">
        <p14:creationId xmlns:p14="http://schemas.microsoft.com/office/powerpoint/2010/main" val="986534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945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Grp="1" noChangeArrowheads="1"/>
          </p:cNvSpPr>
          <p:nvPr>
            <p:ph idx="4294967295"/>
          </p:nvPr>
        </p:nvSpPr>
        <p:spPr bwMode="auto">
          <a:xfrm>
            <a:off x="3448" y="908720"/>
            <a:ext cx="8949556" cy="4824536"/>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lvl="0" indent="0">
              <a:buClr>
                <a:srgbClr val="4BACC6">
                  <a:lumMod val="50000"/>
                </a:srgbClr>
              </a:buClr>
              <a:buNone/>
            </a:pPr>
            <a:r>
              <a:rPr lang="es-ES" b="1" dirty="0" smtClean="0">
                <a:solidFill>
                  <a:srgbClr val="4BACC6"/>
                </a:solidFill>
                <a:latin typeface="Arial Unicode MS" pitchFamily="34" charset="-128"/>
              </a:rPr>
              <a:t>AINE </a:t>
            </a:r>
            <a:endParaRPr lang="es-ES" sz="2800" b="1" dirty="0" smtClean="0">
              <a:solidFill>
                <a:srgbClr val="4BACC6"/>
              </a:solidFill>
              <a:latin typeface="Arial Unicode MS" pitchFamily="34" charset="-128"/>
            </a:endParaRPr>
          </a:p>
          <a:p>
            <a:r>
              <a:rPr lang="es-ES" sz="2000" dirty="0" smtClean="0">
                <a:latin typeface="Arial Unicode MS" pitchFamily="34" charset="-128"/>
              </a:rPr>
              <a:t>Debe </a:t>
            </a:r>
            <a:r>
              <a:rPr lang="es-ES" sz="2000" dirty="0">
                <a:latin typeface="Arial Unicode MS" pitchFamily="34" charset="-128"/>
              </a:rPr>
              <a:t>evitarse el uso de </a:t>
            </a:r>
            <a:r>
              <a:rPr lang="es-ES" sz="2000" b="1" dirty="0">
                <a:solidFill>
                  <a:schemeClr val="tx2"/>
                </a:solidFill>
                <a:latin typeface="Arial Unicode MS" pitchFamily="34" charset="-128"/>
              </a:rPr>
              <a:t>AINE </a:t>
            </a:r>
            <a:r>
              <a:rPr lang="es-ES" sz="2000" dirty="0">
                <a:latin typeface="Arial Unicode MS" pitchFamily="34" charset="-128"/>
              </a:rPr>
              <a:t>debido a su </a:t>
            </a:r>
            <a:r>
              <a:rPr lang="es-ES" sz="2000" dirty="0" err="1">
                <a:latin typeface="Arial Unicode MS" pitchFamily="34" charset="-128"/>
              </a:rPr>
              <a:t>hepatotoxicidad</a:t>
            </a:r>
            <a:r>
              <a:rPr lang="es-ES" sz="2000" dirty="0">
                <a:latin typeface="Arial Unicode MS" pitchFamily="34" charset="-128"/>
              </a:rPr>
              <a:t> directa y al riesgo de reacciones adversas graves hemorrágicas y </a:t>
            </a:r>
            <a:r>
              <a:rPr lang="es-ES" sz="2000" dirty="0" smtClean="0">
                <a:latin typeface="Arial Unicode MS" pitchFamily="34" charset="-128"/>
              </a:rPr>
              <a:t>renales. Están </a:t>
            </a:r>
            <a:r>
              <a:rPr lang="es-ES" sz="2000" dirty="0">
                <a:latin typeface="Arial Unicode MS" pitchFamily="34" charset="-128"/>
              </a:rPr>
              <a:t>contraindicados en insuficiencia hepática grave.</a:t>
            </a:r>
          </a:p>
          <a:p>
            <a:r>
              <a:rPr lang="es-ES" sz="2000" dirty="0" smtClean="0">
                <a:latin typeface="Arial Unicode MS" pitchFamily="34" charset="-128"/>
              </a:rPr>
              <a:t>Debe </a:t>
            </a:r>
            <a:r>
              <a:rPr lang="es-ES" sz="2000" dirty="0">
                <a:latin typeface="Arial Unicode MS" pitchFamily="34" charset="-128"/>
              </a:rPr>
              <a:t>evitarse la administración de dosis elevadas de </a:t>
            </a:r>
            <a:r>
              <a:rPr lang="es-ES" sz="2000" b="1" dirty="0" err="1">
                <a:solidFill>
                  <a:schemeClr val="tx2"/>
                </a:solidFill>
                <a:latin typeface="Arial Unicode MS" pitchFamily="34" charset="-128"/>
              </a:rPr>
              <a:t>metamizo</a:t>
            </a:r>
            <a:r>
              <a:rPr lang="es-ES" sz="2000" dirty="0" err="1">
                <a:latin typeface="Arial Unicode MS" pitchFamily="34" charset="-128"/>
              </a:rPr>
              <a:t>l</a:t>
            </a:r>
            <a:r>
              <a:rPr lang="es-ES" sz="2000" dirty="0">
                <a:latin typeface="Arial Unicode MS" pitchFamily="34" charset="-128"/>
              </a:rPr>
              <a:t>. En tratamientos de corta duración no es necesaria una reducción de la </a:t>
            </a:r>
            <a:r>
              <a:rPr lang="es-ES" sz="2000" dirty="0" smtClean="0">
                <a:latin typeface="Arial Unicode MS" pitchFamily="34" charset="-128"/>
              </a:rPr>
              <a:t>dosis.</a:t>
            </a:r>
            <a:endParaRPr lang="es-ES" sz="2000" dirty="0">
              <a:latin typeface="Arial Unicode MS" pitchFamily="34" charset="-128"/>
            </a:endParaRPr>
          </a:p>
          <a:p>
            <a:r>
              <a:rPr lang="es-ES" sz="2000" dirty="0" smtClean="0">
                <a:latin typeface="Arial Unicode MS" pitchFamily="34" charset="-128"/>
              </a:rPr>
              <a:t>A </a:t>
            </a:r>
            <a:r>
              <a:rPr lang="es-ES" sz="2000" dirty="0">
                <a:latin typeface="Arial Unicode MS" pitchFamily="34" charset="-128"/>
              </a:rPr>
              <a:t>pesar de que en </a:t>
            </a:r>
            <a:r>
              <a:rPr lang="es-ES" sz="2000" dirty="0" smtClean="0">
                <a:latin typeface="Arial Unicode MS" pitchFamily="34" charset="-128"/>
              </a:rPr>
              <a:t>FT  </a:t>
            </a:r>
            <a:r>
              <a:rPr lang="es-ES" sz="2000" dirty="0">
                <a:latin typeface="Arial Unicode MS" pitchFamily="34" charset="-128"/>
              </a:rPr>
              <a:t>se indica que los </a:t>
            </a:r>
            <a:r>
              <a:rPr lang="es-ES" sz="2000" b="1" dirty="0">
                <a:solidFill>
                  <a:schemeClr val="tx2"/>
                </a:solidFill>
                <a:latin typeface="Arial Unicode MS" pitchFamily="34" charset="-128"/>
              </a:rPr>
              <a:t>COXIB </a:t>
            </a:r>
            <a:r>
              <a:rPr lang="es-ES" sz="2000" dirty="0">
                <a:latin typeface="Arial Unicode MS" pitchFamily="34" charset="-128"/>
              </a:rPr>
              <a:t>se pueden utilizar a la mitad de las dosis habituales, no hay disponibles estudios que evalúen su seguridad en pacientes con cirrosis. Aunque tienen menos efectos adversos gastrointestinales que los AINE tradicionales, tienen importantes efectos deletéreos a nivel cardiovascular o renal, por lo que en general, no se recomienda su uso en estos </a:t>
            </a:r>
            <a:r>
              <a:rPr lang="es-ES" sz="2000" dirty="0" smtClean="0">
                <a:latin typeface="Arial Unicode MS" pitchFamily="34" charset="-128"/>
              </a:rPr>
              <a:t>pacientes. </a:t>
            </a:r>
            <a:endParaRPr lang="es-ES" sz="2000" dirty="0">
              <a:latin typeface="Arial Unicode MS" pitchFamily="34" charset="-128"/>
            </a:endParaRPr>
          </a:p>
        </p:txBody>
      </p:sp>
      <p:sp>
        <p:nvSpPr>
          <p:cNvPr id="5" name="Rectangle 2"/>
          <p:cNvSpPr>
            <a:spLocks noGrp="1" noChangeArrowheads="1"/>
          </p:cNvSpPr>
          <p:nvPr>
            <p:ph type="title"/>
          </p:nvPr>
        </p:nvSpPr>
        <p:spPr>
          <a:xfrm>
            <a:off x="395536" y="-27508"/>
            <a:ext cx="8229600" cy="1143000"/>
          </a:xfrm>
        </p:spPr>
        <p:txBody>
          <a:bodyPr/>
          <a:lstStyle/>
          <a:p>
            <a:r>
              <a:rPr lang="es-ES" dirty="0" smtClean="0">
                <a:solidFill>
                  <a:schemeClr val="tx2"/>
                </a:solidFill>
                <a:latin typeface="Arial Black" pitchFamily="34" charset="0"/>
              </a:rPr>
              <a:t>Analgésicos (II)</a:t>
            </a:r>
            <a:endParaRPr lang="es-ES" dirty="0">
              <a:solidFill>
                <a:schemeClr val="tx2"/>
              </a:solidFill>
              <a:latin typeface="Arial Black" pitchFamily="34" charset="0"/>
            </a:endParaRPr>
          </a:p>
        </p:txBody>
      </p:sp>
    </p:spTree>
    <p:extLst>
      <p:ext uri="{BB962C8B-B14F-4D97-AF65-F5344CB8AC3E}">
        <p14:creationId xmlns:p14="http://schemas.microsoft.com/office/powerpoint/2010/main" val="20799278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67544" y="188640"/>
            <a:ext cx="8229600" cy="922114"/>
          </a:xfrm>
        </p:spPr>
        <p:txBody>
          <a:bodyPr/>
          <a:lstStyle/>
          <a:p>
            <a:r>
              <a:rPr lang="es-ES" sz="4000" dirty="0" smtClean="0">
                <a:solidFill>
                  <a:schemeClr val="tx2"/>
                </a:solidFill>
                <a:latin typeface="Arial Black" pitchFamily="34" charset="0"/>
              </a:rPr>
              <a:t>Sumario</a:t>
            </a:r>
            <a:endParaRPr lang="es-ES" sz="4000" dirty="0">
              <a:solidFill>
                <a:schemeClr val="tx2"/>
              </a:solidFill>
              <a:latin typeface="Arial Black" pitchFamily="34" charset="0"/>
            </a:endParaRPr>
          </a:p>
        </p:txBody>
      </p:sp>
      <p:sp>
        <p:nvSpPr>
          <p:cNvPr id="18435" name="Rectangle 3"/>
          <p:cNvSpPr>
            <a:spLocks noGrp="1" noChangeArrowheads="1"/>
          </p:cNvSpPr>
          <p:nvPr>
            <p:ph idx="4294967295"/>
          </p:nvPr>
        </p:nvSpPr>
        <p:spPr bwMode="auto">
          <a:xfrm>
            <a:off x="683568" y="1124744"/>
            <a:ext cx="7920880" cy="4248472"/>
          </a:xfrm>
          <a:prstGeom prst="rect">
            <a:avLst/>
          </a:prstGeom>
          <a:solidFill>
            <a:schemeClr val="accent1">
              <a:lumMod val="60000"/>
              <a:lumOff val="40000"/>
            </a:schemeClr>
          </a:solidFill>
          <a:ln>
            <a:solidFill>
              <a:srgbClr val="518BE1"/>
            </a:solidFill>
            <a:miter lim="800000"/>
            <a:headEnd/>
            <a:tailEnd/>
          </a:ln>
        </p:spPr>
        <p:txBody>
          <a:bodyPr/>
          <a:lstStyle/>
          <a:p>
            <a:pPr>
              <a:buClr>
                <a:schemeClr val="bg1"/>
              </a:buClr>
            </a:pPr>
            <a:r>
              <a:rPr lang="es-ES" sz="2800" dirty="0" smtClean="0">
                <a:solidFill>
                  <a:schemeClr val="bg1"/>
                </a:solidFill>
              </a:rPr>
              <a:t>INTRODUCCIÓN</a:t>
            </a:r>
          </a:p>
          <a:p>
            <a:pPr>
              <a:buClr>
                <a:schemeClr val="bg1"/>
              </a:buClr>
            </a:pPr>
            <a:r>
              <a:rPr lang="es-ES" sz="2800" dirty="0" smtClean="0">
                <a:solidFill>
                  <a:schemeClr val="bg1"/>
                </a:solidFill>
              </a:rPr>
              <a:t>RECOMENDACIONES GENERALES</a:t>
            </a:r>
          </a:p>
          <a:p>
            <a:pPr>
              <a:buClr>
                <a:schemeClr val="bg1"/>
              </a:buClr>
            </a:pPr>
            <a:r>
              <a:rPr lang="es-ES" sz="2800" dirty="0" smtClean="0">
                <a:solidFill>
                  <a:schemeClr val="bg1"/>
                </a:solidFill>
              </a:rPr>
              <a:t>HIPOGLUCEMIANTES</a:t>
            </a:r>
          </a:p>
          <a:p>
            <a:pPr>
              <a:buClr>
                <a:schemeClr val="bg1"/>
              </a:buClr>
            </a:pPr>
            <a:r>
              <a:rPr lang="es-ES" sz="2800" dirty="0" smtClean="0">
                <a:solidFill>
                  <a:schemeClr val="bg1"/>
                </a:solidFill>
              </a:rPr>
              <a:t>HIPOLIPEMIANTES</a:t>
            </a:r>
          </a:p>
          <a:p>
            <a:pPr>
              <a:buClr>
                <a:schemeClr val="bg1"/>
              </a:buClr>
            </a:pPr>
            <a:r>
              <a:rPr lang="es-ES" sz="2800" dirty="0" smtClean="0">
                <a:solidFill>
                  <a:schemeClr val="bg1"/>
                </a:solidFill>
              </a:rPr>
              <a:t>ANTIHIPERTENSIVOS</a:t>
            </a:r>
          </a:p>
          <a:p>
            <a:pPr>
              <a:buClr>
                <a:schemeClr val="bg1"/>
              </a:buClr>
            </a:pPr>
            <a:r>
              <a:rPr lang="es-ES" sz="2800" dirty="0" smtClean="0">
                <a:solidFill>
                  <a:schemeClr val="bg1"/>
                </a:solidFill>
              </a:rPr>
              <a:t>ANALGÉSICOS</a:t>
            </a:r>
          </a:p>
          <a:p>
            <a:pPr>
              <a:buClr>
                <a:schemeClr val="bg1"/>
              </a:buClr>
            </a:pPr>
            <a:r>
              <a:rPr lang="es-ES" sz="2800" dirty="0" smtClean="0">
                <a:solidFill>
                  <a:schemeClr val="bg1"/>
                </a:solidFill>
              </a:rPr>
              <a:t>ANSIOLÍTICOS-HIPNÓTICOS (BENZODIAZEPINAS)</a:t>
            </a:r>
          </a:p>
          <a:p>
            <a:pPr>
              <a:buClr>
                <a:schemeClr val="bg1"/>
              </a:buClr>
            </a:pPr>
            <a:r>
              <a:rPr lang="es-ES" sz="2800" dirty="0" smtClean="0">
                <a:solidFill>
                  <a:schemeClr val="bg1"/>
                </a:solidFill>
              </a:rPr>
              <a:t>ANTIULCEROSOS (IBP)</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Grp="1" noChangeArrowheads="1"/>
          </p:cNvSpPr>
          <p:nvPr>
            <p:ph idx="4294967295"/>
          </p:nvPr>
        </p:nvSpPr>
        <p:spPr bwMode="auto">
          <a:xfrm>
            <a:off x="3448" y="908720"/>
            <a:ext cx="8949556" cy="4824536"/>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lvl="0" indent="0">
              <a:buClr>
                <a:srgbClr val="4BACC6">
                  <a:lumMod val="50000"/>
                </a:srgbClr>
              </a:buClr>
              <a:buNone/>
            </a:pPr>
            <a:r>
              <a:rPr lang="es-ES" b="1" dirty="0" err="1" smtClean="0">
                <a:solidFill>
                  <a:srgbClr val="4BACC6"/>
                </a:solidFill>
                <a:latin typeface="Arial Unicode MS" pitchFamily="34" charset="-128"/>
              </a:rPr>
              <a:t>Opiodes</a:t>
            </a:r>
            <a:r>
              <a:rPr lang="es-ES" b="1" dirty="0" smtClean="0">
                <a:solidFill>
                  <a:srgbClr val="4BACC6"/>
                </a:solidFill>
                <a:latin typeface="Arial Unicode MS" pitchFamily="34" charset="-128"/>
              </a:rPr>
              <a:t> </a:t>
            </a:r>
            <a:endParaRPr lang="es-ES" sz="2800" b="1" dirty="0" smtClean="0">
              <a:solidFill>
                <a:srgbClr val="4BACC6"/>
              </a:solidFill>
              <a:latin typeface="Arial Unicode MS" pitchFamily="34" charset="-128"/>
            </a:endParaRPr>
          </a:p>
          <a:p>
            <a:r>
              <a:rPr lang="es-ES" sz="2000" dirty="0" smtClean="0">
                <a:latin typeface="Arial Unicode MS" pitchFamily="34" charset="-128"/>
              </a:rPr>
              <a:t>En </a:t>
            </a:r>
            <a:r>
              <a:rPr lang="es-ES" sz="2000" dirty="0">
                <a:latin typeface="Arial Unicode MS" pitchFamily="34" charset="-128"/>
              </a:rPr>
              <a:t>general, si se necesita usar opioides en pacientes cirróticos, se deben utilizar las dosis más bajas posibles y aumentar los intervalos entre las dosis (se recomienda reducir la dosis y la frecuencia de administración entre el 25-50%), con un ajuste individual para obtener un adecuado manejo del dolor sin efectos adversos </a:t>
            </a:r>
            <a:r>
              <a:rPr lang="es-ES" sz="2000" dirty="0" smtClean="0">
                <a:latin typeface="Arial Unicode MS" pitchFamily="34" charset="-128"/>
              </a:rPr>
              <a:t>significativos. </a:t>
            </a:r>
          </a:p>
          <a:p>
            <a:r>
              <a:rPr lang="es-ES" sz="2000" dirty="0" smtClean="0">
                <a:latin typeface="Arial Unicode MS" pitchFamily="34" charset="-128"/>
              </a:rPr>
              <a:t>Es </a:t>
            </a:r>
            <a:r>
              <a:rPr lang="es-ES" sz="2000" dirty="0">
                <a:latin typeface="Arial Unicode MS" pitchFamily="34" charset="-128"/>
              </a:rPr>
              <a:t>necesario monitorizar signos como la sedación y/o estreñimiento que predisponen a la aparición de la encefalopatía hepática, situación que se presenta con más frecuencia en personas con encefalopatía previa o hipertensión </a:t>
            </a:r>
            <a:r>
              <a:rPr lang="es-ES" sz="2000" dirty="0" smtClean="0">
                <a:latin typeface="Arial Unicode MS" pitchFamily="34" charset="-128"/>
              </a:rPr>
              <a:t>portal. </a:t>
            </a:r>
            <a:r>
              <a:rPr lang="es-ES" sz="2000" dirty="0">
                <a:latin typeface="Arial Unicode MS" pitchFamily="34" charset="-128"/>
              </a:rPr>
              <a:t>Si aparece alguno de estos síntomas se debe interrumpir el </a:t>
            </a:r>
            <a:r>
              <a:rPr lang="es-ES" sz="2000" dirty="0" smtClean="0">
                <a:latin typeface="Arial Unicode MS" pitchFamily="34" charset="-128"/>
              </a:rPr>
              <a:t>tratamiento .</a:t>
            </a:r>
            <a:endParaRPr lang="es-ES" sz="2000" dirty="0">
              <a:latin typeface="Arial Unicode MS" pitchFamily="34" charset="-128"/>
            </a:endParaRPr>
          </a:p>
        </p:txBody>
      </p:sp>
      <p:sp>
        <p:nvSpPr>
          <p:cNvPr id="5" name="Rectangle 2"/>
          <p:cNvSpPr>
            <a:spLocks noGrp="1" noChangeArrowheads="1"/>
          </p:cNvSpPr>
          <p:nvPr>
            <p:ph type="title"/>
          </p:nvPr>
        </p:nvSpPr>
        <p:spPr>
          <a:xfrm>
            <a:off x="395536" y="-27508"/>
            <a:ext cx="8229600" cy="1143000"/>
          </a:xfrm>
        </p:spPr>
        <p:txBody>
          <a:bodyPr/>
          <a:lstStyle/>
          <a:p>
            <a:r>
              <a:rPr lang="es-ES" dirty="0" smtClean="0">
                <a:solidFill>
                  <a:schemeClr val="tx2"/>
                </a:solidFill>
                <a:latin typeface="Arial Black" pitchFamily="34" charset="0"/>
              </a:rPr>
              <a:t>Analgésicos (III)</a:t>
            </a:r>
            <a:endParaRPr lang="es-ES" dirty="0">
              <a:solidFill>
                <a:schemeClr val="tx2"/>
              </a:solidFill>
              <a:latin typeface="Arial Black" pitchFamily="34" charset="0"/>
            </a:endParaRPr>
          </a:p>
        </p:txBody>
      </p:sp>
    </p:spTree>
    <p:extLst>
      <p:ext uri="{BB962C8B-B14F-4D97-AF65-F5344CB8AC3E}">
        <p14:creationId xmlns:p14="http://schemas.microsoft.com/office/powerpoint/2010/main" val="40575914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Grp="1" noChangeArrowheads="1"/>
          </p:cNvSpPr>
          <p:nvPr>
            <p:ph idx="4294967295"/>
          </p:nvPr>
        </p:nvSpPr>
        <p:spPr bwMode="auto">
          <a:xfrm>
            <a:off x="11088" y="908720"/>
            <a:ext cx="9252520" cy="4824536"/>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lvl="0" indent="0">
              <a:buClr>
                <a:srgbClr val="4BACC6">
                  <a:lumMod val="50000"/>
                </a:srgbClr>
              </a:buClr>
              <a:buNone/>
            </a:pPr>
            <a:r>
              <a:rPr lang="es-ES" b="1" dirty="0" err="1" smtClean="0">
                <a:solidFill>
                  <a:srgbClr val="4BACC6"/>
                </a:solidFill>
                <a:latin typeface="Arial Unicode MS" pitchFamily="34" charset="-128"/>
              </a:rPr>
              <a:t>Opiodes</a:t>
            </a:r>
            <a:r>
              <a:rPr lang="es-ES" b="1" dirty="0" smtClean="0">
                <a:solidFill>
                  <a:srgbClr val="4BACC6"/>
                </a:solidFill>
                <a:latin typeface="Arial Unicode MS" pitchFamily="34" charset="-128"/>
              </a:rPr>
              <a:t> </a:t>
            </a:r>
            <a:endParaRPr lang="es-ES" sz="2800" b="1" dirty="0" smtClean="0">
              <a:solidFill>
                <a:srgbClr val="4BACC6"/>
              </a:solidFill>
              <a:latin typeface="Arial Unicode MS" pitchFamily="34" charset="-128"/>
            </a:endParaRPr>
          </a:p>
          <a:p>
            <a:r>
              <a:rPr lang="es-ES" sz="2000" b="1" dirty="0" err="1">
                <a:solidFill>
                  <a:schemeClr val="tx2"/>
                </a:solidFill>
                <a:latin typeface="Arial Unicode MS" pitchFamily="34" charset="-128"/>
              </a:rPr>
              <a:t>Tramadol</a:t>
            </a:r>
            <a:r>
              <a:rPr lang="es-ES" sz="2000" b="1" dirty="0">
                <a:solidFill>
                  <a:schemeClr val="tx2"/>
                </a:solidFill>
                <a:latin typeface="Arial Unicode MS" pitchFamily="34" charset="-128"/>
              </a:rPr>
              <a:t> </a:t>
            </a:r>
            <a:r>
              <a:rPr lang="es-ES" sz="2000" b="1" dirty="0" smtClean="0">
                <a:solidFill>
                  <a:schemeClr val="tx2"/>
                </a:solidFill>
                <a:latin typeface="Arial Unicode MS" pitchFamily="34" charset="-128"/>
              </a:rPr>
              <a:t> </a:t>
            </a:r>
          </a:p>
          <a:p>
            <a:pPr lvl="1"/>
            <a:r>
              <a:rPr lang="es-ES" sz="2000" dirty="0">
                <a:latin typeface="Arial Unicode MS" pitchFamily="34" charset="-128"/>
              </a:rPr>
              <a:t>a dosis de 25 mg/8 h es una opción válida en el tratamiento del dolor en enfermedad hepática crónica o cirrosis </a:t>
            </a:r>
            <a:r>
              <a:rPr lang="es-ES" sz="2000" dirty="0" smtClean="0">
                <a:latin typeface="Arial Unicode MS" pitchFamily="34" charset="-128"/>
              </a:rPr>
              <a:t>compensada </a:t>
            </a:r>
            <a:endParaRPr lang="es-ES" sz="2000" dirty="0">
              <a:latin typeface="Arial Unicode MS" pitchFamily="34" charset="-128"/>
            </a:endParaRPr>
          </a:p>
          <a:p>
            <a:pPr lvl="1"/>
            <a:r>
              <a:rPr lang="es-ES" sz="2000" dirty="0" smtClean="0">
                <a:latin typeface="Arial Unicode MS" pitchFamily="34" charset="-128"/>
              </a:rPr>
              <a:t>no </a:t>
            </a:r>
            <a:r>
              <a:rPr lang="es-ES" sz="2000" dirty="0">
                <a:latin typeface="Arial Unicode MS" pitchFamily="34" charset="-128"/>
              </a:rPr>
              <a:t>se debe utilizar junto con otros opioides, ISRS, anticonvulsivantes y antidepresivos tricíclicos por </a:t>
            </a:r>
            <a:r>
              <a:rPr lang="es-ES" sz="2000" dirty="0" smtClean="0">
                <a:latin typeface="Arial Unicode MS" pitchFamily="34" charset="-128"/>
              </a:rPr>
              <a:t>riesgo </a:t>
            </a:r>
            <a:r>
              <a:rPr lang="es-ES" sz="2000" dirty="0">
                <a:latin typeface="Arial Unicode MS" pitchFamily="34" charset="-128"/>
              </a:rPr>
              <a:t>de aparición de síndrome </a:t>
            </a:r>
            <a:r>
              <a:rPr lang="es-ES" sz="2000" dirty="0" err="1" smtClean="0">
                <a:latin typeface="Arial Unicode MS" pitchFamily="34" charset="-128"/>
              </a:rPr>
              <a:t>serotoninérgico</a:t>
            </a:r>
            <a:r>
              <a:rPr lang="es-ES" sz="2000" dirty="0" smtClean="0">
                <a:latin typeface="Arial Unicode MS" pitchFamily="34" charset="-128"/>
              </a:rPr>
              <a:t> </a:t>
            </a:r>
            <a:endParaRPr lang="es-ES" sz="2000" dirty="0">
              <a:latin typeface="Arial Unicode MS" pitchFamily="34" charset="-128"/>
            </a:endParaRPr>
          </a:p>
          <a:p>
            <a:pPr lvl="1"/>
            <a:r>
              <a:rPr lang="es-ES" sz="2000" dirty="0" smtClean="0">
                <a:latin typeface="Arial Unicode MS" pitchFamily="34" charset="-128"/>
              </a:rPr>
              <a:t>evitar </a:t>
            </a:r>
            <a:r>
              <a:rPr lang="es-ES" sz="2000" dirty="0">
                <a:latin typeface="Arial Unicode MS" pitchFamily="34" charset="-128"/>
              </a:rPr>
              <a:t>en pacientes con cirrosis descompensada y con riesgo de convulsiones (puede bajar el umbral </a:t>
            </a:r>
            <a:r>
              <a:rPr lang="es-ES" sz="2000" dirty="0" smtClean="0">
                <a:latin typeface="Arial Unicode MS" pitchFamily="34" charset="-128"/>
              </a:rPr>
              <a:t>convulsivo)</a:t>
            </a:r>
          </a:p>
          <a:p>
            <a:r>
              <a:rPr lang="es-ES" sz="2000" b="1" dirty="0" err="1" smtClean="0">
                <a:solidFill>
                  <a:schemeClr val="tx2"/>
                </a:solidFill>
                <a:latin typeface="Arial Unicode MS" pitchFamily="34" charset="-128"/>
              </a:rPr>
              <a:t>Fentanilo</a:t>
            </a:r>
            <a:r>
              <a:rPr lang="es-ES" sz="2000" dirty="0" smtClean="0">
                <a:latin typeface="Arial Unicode MS" pitchFamily="34" charset="-128"/>
              </a:rPr>
              <a:t> podría ser buena opción en pacientes que necesitan tratamiento con opioides mayores.  </a:t>
            </a:r>
          </a:p>
          <a:p>
            <a:r>
              <a:rPr lang="es-ES" sz="2000" dirty="0" smtClean="0">
                <a:latin typeface="Arial Unicode MS" pitchFamily="34" charset="-128"/>
              </a:rPr>
              <a:t>Se </a:t>
            </a:r>
            <a:r>
              <a:rPr lang="es-ES" sz="2000" dirty="0">
                <a:latin typeface="Arial Unicode MS" pitchFamily="34" charset="-128"/>
              </a:rPr>
              <a:t>debe evitar el uso de </a:t>
            </a:r>
            <a:r>
              <a:rPr lang="es-ES" sz="2000" b="1" dirty="0">
                <a:solidFill>
                  <a:schemeClr val="tx2"/>
                </a:solidFill>
                <a:latin typeface="Arial Unicode MS" pitchFamily="34" charset="-128"/>
              </a:rPr>
              <a:t>morfina </a:t>
            </a:r>
            <a:r>
              <a:rPr lang="es-ES" sz="2000" dirty="0">
                <a:latin typeface="Arial Unicode MS" pitchFamily="34" charset="-128"/>
              </a:rPr>
              <a:t>en pacientes con cirrosis y fallo </a:t>
            </a:r>
            <a:r>
              <a:rPr lang="es-ES" sz="2000" dirty="0" smtClean="0">
                <a:latin typeface="Arial Unicode MS" pitchFamily="34" charset="-128"/>
              </a:rPr>
              <a:t>renal.</a:t>
            </a:r>
            <a:endParaRPr lang="es-ES" sz="2000" dirty="0">
              <a:latin typeface="Arial Unicode MS" pitchFamily="34" charset="-128"/>
            </a:endParaRPr>
          </a:p>
          <a:p>
            <a:endParaRPr lang="es-ES" sz="2000" dirty="0">
              <a:latin typeface="Arial Unicode MS" pitchFamily="34" charset="-128"/>
            </a:endParaRPr>
          </a:p>
        </p:txBody>
      </p:sp>
      <p:sp>
        <p:nvSpPr>
          <p:cNvPr id="5" name="Rectangle 2"/>
          <p:cNvSpPr>
            <a:spLocks noGrp="1" noChangeArrowheads="1"/>
          </p:cNvSpPr>
          <p:nvPr>
            <p:ph type="title"/>
          </p:nvPr>
        </p:nvSpPr>
        <p:spPr>
          <a:xfrm>
            <a:off x="395536" y="-27508"/>
            <a:ext cx="8229600" cy="1143000"/>
          </a:xfrm>
        </p:spPr>
        <p:txBody>
          <a:bodyPr/>
          <a:lstStyle/>
          <a:p>
            <a:r>
              <a:rPr lang="es-ES" dirty="0" smtClean="0">
                <a:solidFill>
                  <a:schemeClr val="tx2"/>
                </a:solidFill>
                <a:latin typeface="Arial Black" pitchFamily="34" charset="0"/>
              </a:rPr>
              <a:t>Analgésicos (IV)</a:t>
            </a:r>
            <a:endParaRPr lang="es-ES" dirty="0">
              <a:solidFill>
                <a:schemeClr val="tx2"/>
              </a:solidFill>
              <a:latin typeface="Arial Black" pitchFamily="34" charset="0"/>
            </a:endParaRPr>
          </a:p>
        </p:txBody>
      </p:sp>
    </p:spTree>
    <p:extLst>
      <p:ext uri="{BB962C8B-B14F-4D97-AF65-F5344CB8AC3E}">
        <p14:creationId xmlns:p14="http://schemas.microsoft.com/office/powerpoint/2010/main" val="1851380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Grp="1" noChangeArrowheads="1"/>
          </p:cNvSpPr>
          <p:nvPr>
            <p:ph idx="4294967295"/>
          </p:nvPr>
        </p:nvSpPr>
        <p:spPr bwMode="auto">
          <a:xfrm>
            <a:off x="2456" y="908720"/>
            <a:ext cx="9036496" cy="4824536"/>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lvl="0" indent="0">
              <a:buClr>
                <a:srgbClr val="4BACC6">
                  <a:lumMod val="50000"/>
                </a:srgbClr>
              </a:buClr>
              <a:buNone/>
            </a:pPr>
            <a:r>
              <a:rPr lang="es-ES" sz="2800" b="1" dirty="0" smtClean="0">
                <a:solidFill>
                  <a:srgbClr val="4BACC6"/>
                </a:solidFill>
                <a:latin typeface="Arial Unicode MS" pitchFamily="34" charset="-128"/>
              </a:rPr>
              <a:t>Medicamentos  adyuvantes en el dolor </a:t>
            </a:r>
            <a:r>
              <a:rPr lang="es-ES" sz="2800" b="1" dirty="0" err="1" smtClean="0">
                <a:solidFill>
                  <a:srgbClr val="4BACC6"/>
                </a:solidFill>
                <a:latin typeface="Arial Unicode MS" pitchFamily="34" charset="-128"/>
              </a:rPr>
              <a:t>neuropático</a:t>
            </a:r>
            <a:endParaRPr lang="es-ES" sz="2800" b="1" dirty="0" smtClean="0">
              <a:solidFill>
                <a:srgbClr val="4BACC6"/>
              </a:solidFill>
              <a:latin typeface="Arial Unicode MS" pitchFamily="34" charset="-128"/>
            </a:endParaRPr>
          </a:p>
          <a:p>
            <a:pPr algn="just">
              <a:lnSpc>
                <a:spcPct val="115000"/>
              </a:lnSpc>
              <a:spcAft>
                <a:spcPts val="0"/>
              </a:spcAft>
            </a:pPr>
            <a:r>
              <a:rPr lang="es-ES" sz="2000" b="1" dirty="0">
                <a:solidFill>
                  <a:schemeClr val="tx2"/>
                </a:solidFill>
                <a:latin typeface="Arial Unicode MS" pitchFamily="34" charset="-128"/>
              </a:rPr>
              <a:t>Antidepresivos:</a:t>
            </a:r>
            <a:r>
              <a:rPr lang="es-ES" sz="2000" dirty="0">
                <a:latin typeface="Tahoma"/>
                <a:ea typeface="Calibri"/>
                <a:cs typeface="Times New Roman"/>
              </a:rPr>
              <a:t> </a:t>
            </a:r>
            <a:r>
              <a:rPr lang="es-ES" sz="2000" dirty="0" smtClean="0">
                <a:latin typeface="Arial Unicode MS" pitchFamily="34" charset="-128"/>
              </a:rPr>
              <a:t>utilizar </a:t>
            </a:r>
            <a:r>
              <a:rPr lang="es-ES" sz="2000" b="1" dirty="0" err="1" smtClean="0">
                <a:solidFill>
                  <a:schemeClr val="tx2"/>
                </a:solidFill>
                <a:latin typeface="Arial Unicode MS" pitchFamily="34" charset="-128"/>
              </a:rPr>
              <a:t>amitriptilina</a:t>
            </a:r>
            <a:r>
              <a:rPr lang="es-ES" sz="2000" b="1" dirty="0" smtClean="0">
                <a:solidFill>
                  <a:schemeClr val="tx2"/>
                </a:solidFill>
                <a:latin typeface="Arial Unicode MS" pitchFamily="34" charset="-128"/>
              </a:rPr>
              <a:t> </a:t>
            </a:r>
            <a:r>
              <a:rPr lang="es-ES" sz="2000" dirty="0" smtClean="0">
                <a:latin typeface="Arial Unicode MS" pitchFamily="34" charset="-128"/>
              </a:rPr>
              <a:t>con </a:t>
            </a:r>
            <a:r>
              <a:rPr lang="es-ES" sz="2000" dirty="0">
                <a:latin typeface="Arial Unicode MS" pitchFamily="34" charset="-128"/>
              </a:rPr>
              <a:t>precaución, monitorizando la aparición de sedación y efectos anticolinérgicos. No se recomienda utilizar </a:t>
            </a:r>
            <a:r>
              <a:rPr lang="es-ES" sz="2000" b="1" dirty="0" err="1" smtClean="0">
                <a:solidFill>
                  <a:schemeClr val="tx2"/>
                </a:solidFill>
                <a:latin typeface="Arial Unicode MS" pitchFamily="34" charset="-128"/>
              </a:rPr>
              <a:t>duloxetina</a:t>
            </a:r>
            <a:r>
              <a:rPr lang="es-ES" sz="2000" b="1" dirty="0" smtClean="0">
                <a:solidFill>
                  <a:schemeClr val="tx2"/>
                </a:solidFill>
                <a:latin typeface="Arial Unicode MS" pitchFamily="34" charset="-128"/>
              </a:rPr>
              <a:t>. </a:t>
            </a:r>
            <a:endParaRPr lang="es-ES" sz="2000" b="1" dirty="0">
              <a:solidFill>
                <a:schemeClr val="tx2"/>
              </a:solidFill>
              <a:latin typeface="Arial Unicode MS" pitchFamily="34" charset="-128"/>
            </a:endParaRPr>
          </a:p>
          <a:p>
            <a:pPr algn="just">
              <a:lnSpc>
                <a:spcPct val="115000"/>
              </a:lnSpc>
              <a:spcAft>
                <a:spcPts val="0"/>
              </a:spcAft>
            </a:pPr>
            <a:r>
              <a:rPr lang="es-ES" sz="2000" b="1" dirty="0" smtClean="0">
                <a:solidFill>
                  <a:schemeClr val="tx2"/>
                </a:solidFill>
                <a:latin typeface="Arial Unicode MS" pitchFamily="34" charset="-128"/>
              </a:rPr>
              <a:t>Anticonvulsivantes: </a:t>
            </a:r>
            <a:r>
              <a:rPr lang="es-ES" sz="2000" dirty="0">
                <a:latin typeface="Arial Unicode MS" pitchFamily="34" charset="-128"/>
              </a:rPr>
              <a:t> </a:t>
            </a:r>
            <a:r>
              <a:rPr lang="es-ES" sz="2000" b="1" dirty="0" err="1">
                <a:solidFill>
                  <a:schemeClr val="tx2"/>
                </a:solidFill>
                <a:latin typeface="Arial Unicode MS" pitchFamily="34" charset="-128"/>
              </a:rPr>
              <a:t>g</a:t>
            </a:r>
            <a:r>
              <a:rPr lang="es-ES" sz="2000" b="1" dirty="0" err="1" smtClean="0">
                <a:solidFill>
                  <a:schemeClr val="tx2"/>
                </a:solidFill>
                <a:latin typeface="Arial Unicode MS" pitchFamily="34" charset="-128"/>
              </a:rPr>
              <a:t>abapentina</a:t>
            </a:r>
            <a:r>
              <a:rPr lang="es-ES" sz="2000" b="1" dirty="0" smtClean="0">
                <a:solidFill>
                  <a:schemeClr val="tx2"/>
                </a:solidFill>
                <a:latin typeface="Arial Unicode MS" pitchFamily="34" charset="-128"/>
              </a:rPr>
              <a:t> </a:t>
            </a:r>
            <a:r>
              <a:rPr lang="es-ES" sz="2000" b="1" dirty="0">
                <a:solidFill>
                  <a:schemeClr val="tx2"/>
                </a:solidFill>
                <a:latin typeface="Arial Unicode MS" pitchFamily="34" charset="-128"/>
              </a:rPr>
              <a:t>y </a:t>
            </a:r>
            <a:r>
              <a:rPr lang="es-ES" sz="2000" b="1" dirty="0" err="1">
                <a:solidFill>
                  <a:schemeClr val="tx2"/>
                </a:solidFill>
                <a:latin typeface="Arial Unicode MS" pitchFamily="34" charset="-128"/>
              </a:rPr>
              <a:t>pregabalina</a:t>
            </a:r>
            <a:r>
              <a:rPr lang="es-ES" sz="2000" b="1" dirty="0">
                <a:solidFill>
                  <a:schemeClr val="tx2"/>
                </a:solidFill>
                <a:latin typeface="Arial Unicode MS" pitchFamily="34" charset="-128"/>
              </a:rPr>
              <a:t> </a:t>
            </a:r>
            <a:r>
              <a:rPr lang="es-ES" sz="2000" dirty="0" smtClean="0">
                <a:latin typeface="Arial Unicode MS" pitchFamily="34" charset="-128"/>
              </a:rPr>
              <a:t>se </a:t>
            </a:r>
            <a:r>
              <a:rPr lang="es-ES" sz="2000" dirty="0">
                <a:latin typeface="Arial Unicode MS" pitchFamily="34" charset="-128"/>
              </a:rPr>
              <a:t>pueden utilizar en caso de cirrosis </a:t>
            </a:r>
            <a:r>
              <a:rPr lang="es-ES" sz="2000" dirty="0" smtClean="0">
                <a:latin typeface="Arial Unicode MS" pitchFamily="34" charset="-128"/>
              </a:rPr>
              <a:t>hepática, comenzando con </a:t>
            </a:r>
            <a:r>
              <a:rPr lang="es-ES" sz="2000" dirty="0">
                <a:latin typeface="Arial Unicode MS" pitchFamily="34" charset="-128"/>
              </a:rPr>
              <a:t>dosis bajas para evitar </a:t>
            </a:r>
            <a:r>
              <a:rPr lang="es-ES" sz="2000" dirty="0" smtClean="0">
                <a:latin typeface="Arial Unicode MS" pitchFamily="34" charset="-128"/>
              </a:rPr>
              <a:t>sedación </a:t>
            </a:r>
            <a:r>
              <a:rPr lang="es-ES" sz="2000" dirty="0">
                <a:latin typeface="Arial Unicode MS" pitchFamily="34" charset="-128"/>
              </a:rPr>
              <a:t>y mareo. No interrumpir </a:t>
            </a:r>
            <a:r>
              <a:rPr lang="es-ES" sz="2000" dirty="0" smtClean="0">
                <a:latin typeface="Arial Unicode MS" pitchFamily="34" charset="-128"/>
              </a:rPr>
              <a:t>de </a:t>
            </a:r>
            <a:r>
              <a:rPr lang="es-ES" sz="2000" dirty="0">
                <a:latin typeface="Arial Unicode MS" pitchFamily="34" charset="-128"/>
              </a:rPr>
              <a:t>forma </a:t>
            </a:r>
            <a:r>
              <a:rPr lang="es-ES" sz="2000" dirty="0" smtClean="0">
                <a:latin typeface="Arial Unicode MS" pitchFamily="34" charset="-128"/>
              </a:rPr>
              <a:t>brusca (riesgo </a:t>
            </a:r>
            <a:r>
              <a:rPr lang="es-ES" sz="2000" dirty="0">
                <a:latin typeface="Arial Unicode MS" pitchFamily="34" charset="-128"/>
              </a:rPr>
              <a:t>de síndrome de </a:t>
            </a:r>
            <a:r>
              <a:rPr lang="es-ES" sz="2000" dirty="0" smtClean="0">
                <a:latin typeface="Arial Unicode MS" pitchFamily="34" charset="-128"/>
              </a:rPr>
              <a:t>abstinencia </a:t>
            </a:r>
            <a:r>
              <a:rPr lang="es-ES" sz="2000" dirty="0">
                <a:latin typeface="Arial Unicode MS" pitchFamily="34" charset="-128"/>
              </a:rPr>
              <a:t>y/o de rebote de </a:t>
            </a:r>
            <a:r>
              <a:rPr lang="es-ES" sz="2000" dirty="0" smtClean="0">
                <a:latin typeface="Arial Unicode MS" pitchFamily="34" charset="-128"/>
              </a:rPr>
              <a:t>convulsiones).</a:t>
            </a:r>
            <a:endParaRPr lang="es-ES" sz="2000" dirty="0">
              <a:latin typeface="Arial Unicode MS" pitchFamily="34" charset="-128"/>
            </a:endParaRPr>
          </a:p>
          <a:p>
            <a:pPr marL="400050" lvl="1" indent="0" algn="just">
              <a:lnSpc>
                <a:spcPct val="115000"/>
              </a:lnSpc>
              <a:spcAft>
                <a:spcPts val="0"/>
              </a:spcAft>
              <a:buNone/>
            </a:pPr>
            <a:r>
              <a:rPr lang="es-ES" sz="2000" dirty="0">
                <a:latin typeface="Arial Unicode MS" pitchFamily="34" charset="-128"/>
              </a:rPr>
              <a:t>No se recomienda utilizar </a:t>
            </a:r>
            <a:r>
              <a:rPr lang="es-ES" sz="2000" b="1" dirty="0" err="1">
                <a:solidFill>
                  <a:schemeClr val="tx2"/>
                </a:solidFill>
                <a:latin typeface="Arial Unicode MS" pitchFamily="34" charset="-128"/>
              </a:rPr>
              <a:t>carbamazepina</a:t>
            </a:r>
            <a:r>
              <a:rPr lang="es-ES" sz="2000" dirty="0">
                <a:latin typeface="Arial Unicode MS" pitchFamily="34" charset="-128"/>
              </a:rPr>
              <a:t> en cirrosis o en EHC </a:t>
            </a:r>
            <a:r>
              <a:rPr lang="es-ES" sz="2000" dirty="0" smtClean="0">
                <a:latin typeface="Arial Unicode MS" pitchFamily="34" charset="-128"/>
              </a:rPr>
              <a:t>avanzada.</a:t>
            </a:r>
            <a:endParaRPr lang="es-ES" sz="2000" dirty="0">
              <a:latin typeface="Arial Unicode MS" pitchFamily="34" charset="-128"/>
            </a:endParaRPr>
          </a:p>
          <a:p>
            <a:pPr lvl="0" algn="just">
              <a:lnSpc>
                <a:spcPct val="115000"/>
              </a:lnSpc>
              <a:spcAft>
                <a:spcPts val="0"/>
              </a:spcAft>
            </a:pPr>
            <a:r>
              <a:rPr lang="es-ES" sz="2000" b="1" dirty="0" smtClean="0">
                <a:solidFill>
                  <a:schemeClr val="tx2"/>
                </a:solidFill>
                <a:latin typeface="Arial Unicode MS" pitchFamily="34" charset="-128"/>
              </a:rPr>
              <a:t>Lidocaína </a:t>
            </a:r>
            <a:r>
              <a:rPr lang="es-ES" sz="2000" b="1" dirty="0">
                <a:solidFill>
                  <a:schemeClr val="tx2"/>
                </a:solidFill>
                <a:latin typeface="Arial Unicode MS" pitchFamily="34" charset="-128"/>
              </a:rPr>
              <a:t>en </a:t>
            </a:r>
            <a:r>
              <a:rPr lang="es-ES" sz="2000" b="1" dirty="0" smtClean="0">
                <a:solidFill>
                  <a:schemeClr val="tx2"/>
                </a:solidFill>
                <a:latin typeface="Arial Unicode MS" pitchFamily="34" charset="-128"/>
              </a:rPr>
              <a:t>parches: </a:t>
            </a:r>
            <a:r>
              <a:rPr lang="es-ES" sz="2000" dirty="0" smtClean="0">
                <a:latin typeface="Arial Unicode MS" pitchFamily="34" charset="-128"/>
              </a:rPr>
              <a:t>no </a:t>
            </a:r>
            <a:r>
              <a:rPr lang="es-ES" sz="2000" dirty="0">
                <a:latin typeface="Arial Unicode MS" pitchFamily="34" charset="-128"/>
              </a:rPr>
              <a:t>se precisa un ajuste de la </a:t>
            </a:r>
            <a:r>
              <a:rPr lang="es-ES" sz="2000" dirty="0" smtClean="0">
                <a:latin typeface="Arial Unicode MS" pitchFamily="34" charset="-128"/>
              </a:rPr>
              <a:t>dosis en </a:t>
            </a:r>
            <a:r>
              <a:rPr lang="es-ES" sz="2000" dirty="0">
                <a:latin typeface="Arial Unicode MS" pitchFamily="34" charset="-128"/>
              </a:rPr>
              <a:t>insuficiencia hepática leve o </a:t>
            </a:r>
            <a:r>
              <a:rPr lang="es-ES" sz="2000" dirty="0" smtClean="0">
                <a:latin typeface="Arial Unicode MS" pitchFamily="34" charset="-128"/>
              </a:rPr>
              <a:t>moderada. Precaución en insuficiencia </a:t>
            </a:r>
            <a:r>
              <a:rPr lang="es-ES" sz="2000" dirty="0">
                <a:latin typeface="Arial Unicode MS" pitchFamily="34" charset="-128"/>
              </a:rPr>
              <a:t>hepática grave. </a:t>
            </a:r>
            <a:r>
              <a:rPr lang="es-ES" sz="2000" dirty="0" smtClean="0">
                <a:latin typeface="Arial Unicode MS" pitchFamily="34" charset="-128"/>
              </a:rPr>
              <a:t>Puede </a:t>
            </a:r>
            <a:r>
              <a:rPr lang="es-ES" sz="2000" dirty="0">
                <a:latin typeface="Arial Unicode MS" pitchFamily="34" charset="-128"/>
              </a:rPr>
              <a:t>ser </a:t>
            </a:r>
            <a:r>
              <a:rPr lang="es-ES" sz="2000" dirty="0" smtClean="0">
                <a:latin typeface="Arial Unicode MS" pitchFamily="34" charset="-128"/>
              </a:rPr>
              <a:t>opción </a:t>
            </a:r>
            <a:r>
              <a:rPr lang="es-ES" sz="2000" dirty="0">
                <a:latin typeface="Arial Unicode MS" pitchFamily="34" charset="-128"/>
              </a:rPr>
              <a:t>para </a:t>
            </a:r>
            <a:r>
              <a:rPr lang="es-ES" sz="2000" dirty="0" smtClean="0">
                <a:latin typeface="Arial Unicode MS" pitchFamily="34" charset="-128"/>
              </a:rPr>
              <a:t>alivio </a:t>
            </a:r>
            <a:r>
              <a:rPr lang="es-ES" sz="2000" dirty="0">
                <a:latin typeface="Arial Unicode MS" pitchFamily="34" charset="-128"/>
              </a:rPr>
              <a:t>del dolor en zonas limitadas con piel intacta.</a:t>
            </a:r>
          </a:p>
        </p:txBody>
      </p:sp>
      <p:sp>
        <p:nvSpPr>
          <p:cNvPr id="5" name="Rectangle 2"/>
          <p:cNvSpPr>
            <a:spLocks noGrp="1" noChangeArrowheads="1"/>
          </p:cNvSpPr>
          <p:nvPr>
            <p:ph type="title"/>
          </p:nvPr>
        </p:nvSpPr>
        <p:spPr>
          <a:xfrm>
            <a:off x="395536" y="-27508"/>
            <a:ext cx="8229600" cy="1143000"/>
          </a:xfrm>
        </p:spPr>
        <p:txBody>
          <a:bodyPr/>
          <a:lstStyle/>
          <a:p>
            <a:r>
              <a:rPr lang="es-ES" dirty="0" smtClean="0">
                <a:solidFill>
                  <a:schemeClr val="tx2"/>
                </a:solidFill>
                <a:latin typeface="Arial Black" pitchFamily="34" charset="0"/>
              </a:rPr>
              <a:t>Analgésicos (V)</a:t>
            </a:r>
            <a:endParaRPr lang="es-ES" dirty="0">
              <a:solidFill>
                <a:schemeClr val="tx2"/>
              </a:solidFill>
              <a:latin typeface="Arial Black" pitchFamily="34" charset="0"/>
            </a:endParaRPr>
          </a:p>
        </p:txBody>
      </p:sp>
    </p:spTree>
    <p:extLst>
      <p:ext uri="{BB962C8B-B14F-4D97-AF65-F5344CB8AC3E}">
        <p14:creationId xmlns:p14="http://schemas.microsoft.com/office/powerpoint/2010/main" val="16736993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Grp="1" noChangeArrowheads="1"/>
          </p:cNvSpPr>
          <p:nvPr>
            <p:ph idx="4294967295"/>
          </p:nvPr>
        </p:nvSpPr>
        <p:spPr bwMode="auto">
          <a:xfrm>
            <a:off x="0" y="1628800"/>
            <a:ext cx="9036496" cy="1584176"/>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lnSpc>
                <a:spcPct val="115000"/>
              </a:lnSpc>
              <a:spcAft>
                <a:spcPts val="0"/>
              </a:spcAft>
            </a:pPr>
            <a:r>
              <a:rPr lang="es-ES" sz="2000" dirty="0">
                <a:latin typeface="Arial Unicode MS" pitchFamily="34" charset="-128"/>
              </a:rPr>
              <a:t>En pacientes cirróticos en los que esté indicado el uso de </a:t>
            </a:r>
            <a:r>
              <a:rPr lang="es-ES" sz="2000" dirty="0" err="1">
                <a:latin typeface="Arial Unicode MS" pitchFamily="34" charset="-128"/>
              </a:rPr>
              <a:t>benzodiazepinas</a:t>
            </a:r>
            <a:r>
              <a:rPr lang="es-ES" sz="2000" dirty="0">
                <a:latin typeface="Arial Unicode MS" pitchFamily="34" charset="-128"/>
              </a:rPr>
              <a:t> deben utilizarse las de acción corta-intermedia, como </a:t>
            </a:r>
            <a:r>
              <a:rPr lang="es-ES" sz="2000" b="1" dirty="0" err="1">
                <a:solidFill>
                  <a:schemeClr val="tx2"/>
                </a:solidFill>
                <a:latin typeface="Arial Unicode MS" pitchFamily="34" charset="-128"/>
              </a:rPr>
              <a:t>lorazepam</a:t>
            </a:r>
            <a:r>
              <a:rPr lang="es-ES" sz="2000" dirty="0">
                <a:latin typeface="Arial Unicode MS" pitchFamily="34" charset="-128"/>
              </a:rPr>
              <a:t>, y a la menor dosis </a:t>
            </a:r>
            <a:r>
              <a:rPr lang="es-ES" sz="2000" dirty="0" smtClean="0">
                <a:latin typeface="Arial Unicode MS" pitchFamily="34" charset="-128"/>
              </a:rPr>
              <a:t>posible. </a:t>
            </a:r>
          </a:p>
          <a:p>
            <a:pPr algn="just">
              <a:lnSpc>
                <a:spcPct val="115000"/>
              </a:lnSpc>
              <a:spcAft>
                <a:spcPts val="0"/>
              </a:spcAft>
            </a:pPr>
            <a:r>
              <a:rPr lang="es-ES" sz="2000" dirty="0" smtClean="0">
                <a:latin typeface="Arial Unicode MS" pitchFamily="34" charset="-128"/>
              </a:rPr>
              <a:t>En </a:t>
            </a:r>
            <a:r>
              <a:rPr lang="es-ES" sz="2000" dirty="0">
                <a:latin typeface="Arial Unicode MS" pitchFamily="34" charset="-128"/>
              </a:rPr>
              <a:t>la encefalopatía hepática debe de evitarse su </a:t>
            </a:r>
            <a:r>
              <a:rPr lang="es-ES" sz="2000" dirty="0" smtClean="0">
                <a:latin typeface="Arial Unicode MS" pitchFamily="34" charset="-128"/>
              </a:rPr>
              <a:t>uso. </a:t>
            </a:r>
            <a:endParaRPr lang="es-ES" sz="2000" dirty="0">
              <a:latin typeface="Arial Unicode MS" pitchFamily="34" charset="-128"/>
            </a:endParaRPr>
          </a:p>
        </p:txBody>
      </p:sp>
      <p:sp>
        <p:nvSpPr>
          <p:cNvPr id="5" name="Rectangle 2"/>
          <p:cNvSpPr>
            <a:spLocks noGrp="1" noChangeArrowheads="1"/>
          </p:cNvSpPr>
          <p:nvPr>
            <p:ph type="title"/>
          </p:nvPr>
        </p:nvSpPr>
        <p:spPr>
          <a:xfrm>
            <a:off x="395536" y="332656"/>
            <a:ext cx="8229600" cy="1143000"/>
          </a:xfrm>
        </p:spPr>
        <p:txBody>
          <a:bodyPr/>
          <a:lstStyle/>
          <a:p>
            <a:r>
              <a:rPr lang="es-ES" dirty="0" smtClean="0">
                <a:solidFill>
                  <a:schemeClr val="tx2"/>
                </a:solidFill>
                <a:latin typeface="Arial Black" pitchFamily="34" charset="0"/>
              </a:rPr>
              <a:t>Ansiolíticos-Hipnóticos (</a:t>
            </a:r>
            <a:r>
              <a:rPr lang="es-ES" dirty="0" err="1" smtClean="0">
                <a:solidFill>
                  <a:schemeClr val="tx2"/>
                </a:solidFill>
                <a:latin typeface="Arial Black" pitchFamily="34" charset="0"/>
              </a:rPr>
              <a:t>Benzodiazepinas</a:t>
            </a:r>
            <a:r>
              <a:rPr lang="es-ES" dirty="0" smtClean="0">
                <a:solidFill>
                  <a:schemeClr val="tx2"/>
                </a:solidFill>
                <a:latin typeface="Arial Black" pitchFamily="34" charset="0"/>
              </a:rPr>
              <a:t>)</a:t>
            </a:r>
            <a:endParaRPr lang="es-ES" dirty="0">
              <a:solidFill>
                <a:schemeClr val="tx2"/>
              </a:solidFill>
              <a:latin typeface="Arial Black" pitchFamily="34" charset="0"/>
            </a:endParaRPr>
          </a:p>
        </p:txBody>
      </p:sp>
      <p:sp>
        <p:nvSpPr>
          <p:cNvPr id="4" name="Rectangle 2"/>
          <p:cNvSpPr txBox="1">
            <a:spLocks noChangeArrowheads="1"/>
          </p:cNvSpPr>
          <p:nvPr/>
        </p:nvSpPr>
        <p:spPr bwMode="auto">
          <a:xfrm>
            <a:off x="517476" y="300608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lang="es-ES" sz="4400" kern="1200" dirty="0" smtClean="0">
                <a:solidFill>
                  <a:schemeClr val="tx2"/>
                </a:solidFill>
                <a:latin typeface="Arial Black" pitchFamily="34" charset="0"/>
                <a:ea typeface="+mn-ea"/>
                <a:cs typeface="+mn-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s-ES" dirty="0" err="1" smtClean="0"/>
              <a:t>Antiulcerosos</a:t>
            </a:r>
            <a:r>
              <a:rPr lang="es-ES" dirty="0" smtClean="0"/>
              <a:t> (IBP)</a:t>
            </a:r>
            <a:endParaRPr lang="es-ES" dirty="0"/>
          </a:p>
        </p:txBody>
      </p:sp>
      <p:sp>
        <p:nvSpPr>
          <p:cNvPr id="6" name="Rectangle 3"/>
          <p:cNvSpPr txBox="1">
            <a:spLocks noChangeArrowheads="1"/>
          </p:cNvSpPr>
          <p:nvPr/>
        </p:nvSpPr>
        <p:spPr bwMode="auto">
          <a:xfrm>
            <a:off x="14908" y="4005064"/>
            <a:ext cx="9036496" cy="1584176"/>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lnSpc>
                <a:spcPct val="115000"/>
              </a:lnSpc>
              <a:spcAft>
                <a:spcPts val="0"/>
              </a:spcAft>
            </a:pPr>
            <a:r>
              <a:rPr lang="es-ES" sz="2000" dirty="0">
                <a:latin typeface="Arial Unicode MS" pitchFamily="34" charset="-128"/>
              </a:rPr>
              <a:t>El uso de inhibidores de la bomba de protones (IBP) se ha asociado con </a:t>
            </a:r>
            <a:r>
              <a:rPr lang="es-ES" sz="2000" dirty="0" smtClean="0">
                <a:latin typeface="Arial Unicode MS" pitchFamily="34" charset="-128"/>
              </a:rPr>
              <a:t> </a:t>
            </a:r>
            <a:r>
              <a:rPr lang="es-ES" sz="2000" dirty="0">
                <a:latin typeface="Arial Unicode MS" pitchFamily="34" charset="-128"/>
              </a:rPr>
              <a:t>desarrollo de peritonitis bacteriana espontánea en pacientes con cirrosis, por lo que es necesario asegurar la existencia de una indicación clara de uso de los IBP en dichos </a:t>
            </a:r>
            <a:r>
              <a:rPr lang="es-ES" sz="2000" dirty="0" smtClean="0">
                <a:latin typeface="Arial Unicode MS" pitchFamily="34" charset="-128"/>
              </a:rPr>
              <a:t>pacientes. </a:t>
            </a:r>
            <a:endParaRPr lang="es-ES" sz="2000" dirty="0">
              <a:latin typeface="Arial Unicode MS" pitchFamily="34" charset="-128"/>
            </a:endParaRPr>
          </a:p>
        </p:txBody>
      </p:sp>
    </p:spTree>
    <p:extLst>
      <p:ext uri="{BB962C8B-B14F-4D97-AF65-F5344CB8AC3E}">
        <p14:creationId xmlns:p14="http://schemas.microsoft.com/office/powerpoint/2010/main" val="143159803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bwMode="auto">
          <a:xfrm>
            <a:off x="657472" y="1196752"/>
            <a:ext cx="8486527" cy="452596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Clr>
                <a:schemeClr val="tx2">
                  <a:lumMod val="50000"/>
                </a:schemeClr>
              </a:buClr>
              <a:buFont typeface="Wingdings" pitchFamily="2" charset="2"/>
              <a:buChar char="ü"/>
            </a:pPr>
            <a:r>
              <a:rPr lang="es-ES" sz="2800" dirty="0">
                <a:latin typeface="Arial Unicode MS" pitchFamily="34" charset="-128"/>
              </a:rPr>
              <a:t>La </a:t>
            </a:r>
            <a:r>
              <a:rPr lang="es-ES" sz="2800" b="1" dirty="0">
                <a:solidFill>
                  <a:schemeClr val="tx2"/>
                </a:solidFill>
                <a:latin typeface="Arial Unicode MS" pitchFamily="34" charset="-128"/>
              </a:rPr>
              <a:t>insulina</a:t>
            </a:r>
            <a:r>
              <a:rPr lang="es-ES" sz="2800" dirty="0">
                <a:latin typeface="Arial Unicode MS" pitchFamily="34" charset="-128"/>
              </a:rPr>
              <a:t> es probablemente la opción más segura y efectiva en pacientes diabéticos con enfermedad hepática </a:t>
            </a:r>
            <a:r>
              <a:rPr lang="es-ES" sz="2800" dirty="0" smtClean="0">
                <a:latin typeface="Arial Unicode MS" pitchFamily="34" charset="-128"/>
              </a:rPr>
              <a:t>crónica (EHC)</a:t>
            </a:r>
            <a:endParaRPr lang="es-ES" sz="2800" dirty="0">
              <a:latin typeface="Arial Unicode MS" pitchFamily="34" charset="-128"/>
            </a:endParaRPr>
          </a:p>
          <a:p>
            <a:pPr>
              <a:buClr>
                <a:schemeClr val="tx2">
                  <a:lumMod val="50000"/>
                </a:schemeClr>
              </a:buClr>
              <a:buFont typeface="Wingdings" pitchFamily="2" charset="2"/>
              <a:buChar char="ü"/>
            </a:pPr>
            <a:r>
              <a:rPr lang="es-ES" sz="2800" dirty="0" smtClean="0">
                <a:latin typeface="Arial Unicode MS" pitchFamily="34" charset="-128"/>
              </a:rPr>
              <a:t>En EHC leve-moderada </a:t>
            </a:r>
            <a:r>
              <a:rPr lang="es-ES" sz="2800" dirty="0">
                <a:latin typeface="Arial Unicode MS" pitchFamily="34" charset="-128"/>
              </a:rPr>
              <a:t>y cirrosis compensada, la dosis máxima de </a:t>
            </a:r>
            <a:r>
              <a:rPr lang="es-ES" sz="2800" b="1" dirty="0" err="1">
                <a:solidFill>
                  <a:schemeClr val="tx2"/>
                </a:solidFill>
                <a:latin typeface="Arial Unicode MS" pitchFamily="34" charset="-128"/>
              </a:rPr>
              <a:t>metformina</a:t>
            </a:r>
            <a:r>
              <a:rPr lang="es-ES" sz="2800" dirty="0">
                <a:latin typeface="Arial Unicode MS" pitchFamily="34" charset="-128"/>
              </a:rPr>
              <a:t> recomendada es de 1.500 </a:t>
            </a:r>
            <a:r>
              <a:rPr lang="es-ES" sz="2800" dirty="0" smtClean="0">
                <a:latin typeface="Arial Unicode MS" pitchFamily="34" charset="-128"/>
              </a:rPr>
              <a:t>mg/día</a:t>
            </a:r>
          </a:p>
          <a:p>
            <a:pPr>
              <a:buClr>
                <a:schemeClr val="tx2">
                  <a:lumMod val="50000"/>
                </a:schemeClr>
              </a:buClr>
              <a:buFont typeface="Wingdings" pitchFamily="2" charset="2"/>
              <a:buChar char="ü"/>
            </a:pPr>
            <a:r>
              <a:rPr lang="es-ES" sz="2800" dirty="0">
                <a:latin typeface="Arial Unicode MS" pitchFamily="34" charset="-128"/>
              </a:rPr>
              <a:t>Las </a:t>
            </a:r>
            <a:r>
              <a:rPr lang="es-ES" sz="2800" b="1" dirty="0" err="1">
                <a:solidFill>
                  <a:schemeClr val="tx2"/>
                </a:solidFill>
                <a:latin typeface="Arial Unicode MS" pitchFamily="34" charset="-128"/>
              </a:rPr>
              <a:t>estatinas</a:t>
            </a:r>
            <a:r>
              <a:rPr lang="es-ES" sz="2800" b="1" dirty="0">
                <a:solidFill>
                  <a:schemeClr val="tx2"/>
                </a:solidFill>
                <a:latin typeface="Arial Unicode MS" pitchFamily="34" charset="-128"/>
              </a:rPr>
              <a:t>,</a:t>
            </a:r>
            <a:r>
              <a:rPr lang="es-ES" sz="2800" dirty="0">
                <a:latin typeface="Arial Unicode MS" pitchFamily="34" charset="-128"/>
              </a:rPr>
              <a:t> en general, son bien toleradas </a:t>
            </a:r>
            <a:r>
              <a:rPr lang="es-ES" sz="2800" dirty="0" smtClean="0">
                <a:latin typeface="Arial Unicode MS" pitchFamily="34" charset="-128"/>
              </a:rPr>
              <a:t>cirrosis </a:t>
            </a:r>
            <a:r>
              <a:rPr lang="es-ES" sz="2800" dirty="0">
                <a:latin typeface="Arial Unicode MS" pitchFamily="34" charset="-128"/>
              </a:rPr>
              <a:t>compensada. No </a:t>
            </a:r>
            <a:r>
              <a:rPr lang="es-ES" sz="2800" dirty="0" smtClean="0">
                <a:latin typeface="Arial Unicode MS" pitchFamily="34" charset="-128"/>
              </a:rPr>
              <a:t>utilizar </a:t>
            </a:r>
            <a:r>
              <a:rPr lang="es-ES" sz="2800" dirty="0">
                <a:latin typeface="Arial Unicode MS" pitchFamily="34" charset="-128"/>
              </a:rPr>
              <a:t>en enfermedad hepática activa o elevaciones persistentes e inexplicables de transaminasas </a:t>
            </a:r>
            <a:r>
              <a:rPr lang="es-ES" sz="2800" dirty="0" smtClean="0">
                <a:latin typeface="Arial Unicode MS" pitchFamily="34" charset="-128"/>
              </a:rPr>
              <a:t>séricas</a:t>
            </a:r>
            <a:endParaRPr lang="es-ES" sz="2800" dirty="0">
              <a:latin typeface="Arial Unicode MS" pitchFamily="34" charset="-128"/>
            </a:endParaRPr>
          </a:p>
        </p:txBody>
      </p:sp>
    </p:spTree>
    <p:extLst>
      <p:ext uri="{BB962C8B-B14F-4D97-AF65-F5344CB8AC3E}">
        <p14:creationId xmlns:p14="http://schemas.microsoft.com/office/powerpoint/2010/main" val="93572791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bwMode="auto">
          <a:xfrm>
            <a:off x="657472" y="1412776"/>
            <a:ext cx="8486527" cy="452596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Clr>
                <a:schemeClr val="tx2">
                  <a:lumMod val="50000"/>
                </a:schemeClr>
              </a:buClr>
              <a:buFont typeface="Wingdings" pitchFamily="2" charset="2"/>
              <a:buChar char="ü"/>
            </a:pPr>
            <a:r>
              <a:rPr lang="es-ES" sz="2800" dirty="0">
                <a:latin typeface="Arial Unicode MS" pitchFamily="34" charset="-128"/>
              </a:rPr>
              <a:t>Los </a:t>
            </a:r>
            <a:r>
              <a:rPr lang="es-ES" sz="2800" b="1" dirty="0">
                <a:solidFill>
                  <a:schemeClr val="tx2"/>
                </a:solidFill>
                <a:latin typeface="Arial Unicode MS" pitchFamily="34" charset="-128"/>
              </a:rPr>
              <a:t>IECA</a:t>
            </a:r>
            <a:r>
              <a:rPr lang="es-ES" sz="2800" dirty="0">
                <a:latin typeface="Arial Unicode MS" pitchFamily="34" charset="-128"/>
              </a:rPr>
              <a:t>  </a:t>
            </a:r>
            <a:r>
              <a:rPr lang="es-ES" sz="2800" dirty="0" smtClean="0">
                <a:latin typeface="Arial Unicode MS" pitchFamily="34" charset="-128"/>
              </a:rPr>
              <a:t>generalmente </a:t>
            </a:r>
            <a:r>
              <a:rPr lang="es-ES" sz="2800" dirty="0">
                <a:latin typeface="Arial Unicode MS" pitchFamily="34" charset="-128"/>
              </a:rPr>
              <a:t>se toleran bien y no necesitan un ajuste de dosis en EHC avanzada o cirrosis </a:t>
            </a:r>
            <a:r>
              <a:rPr lang="es-ES" sz="2800" dirty="0" smtClean="0">
                <a:latin typeface="Arial Unicode MS" pitchFamily="34" charset="-128"/>
              </a:rPr>
              <a:t>compensada. Están </a:t>
            </a:r>
            <a:r>
              <a:rPr lang="es-ES" sz="2800" dirty="0">
                <a:latin typeface="Arial Unicode MS" pitchFamily="34" charset="-128"/>
              </a:rPr>
              <a:t>contraindicados en </a:t>
            </a:r>
            <a:r>
              <a:rPr lang="es-ES" sz="2800" dirty="0" smtClean="0">
                <a:latin typeface="Arial Unicode MS" pitchFamily="34" charset="-128"/>
              </a:rPr>
              <a:t>ascitis</a:t>
            </a:r>
            <a:endParaRPr lang="es-ES" sz="2800" dirty="0">
              <a:latin typeface="Arial Unicode MS" pitchFamily="34" charset="-128"/>
            </a:endParaRPr>
          </a:p>
          <a:p>
            <a:pPr>
              <a:buClr>
                <a:schemeClr val="tx2">
                  <a:lumMod val="50000"/>
                </a:schemeClr>
              </a:buClr>
              <a:buFont typeface="Wingdings" pitchFamily="2" charset="2"/>
              <a:buChar char="ü"/>
            </a:pPr>
            <a:r>
              <a:rPr lang="es-ES" sz="2800" dirty="0" smtClean="0">
                <a:latin typeface="Arial Unicode MS" pitchFamily="34" charset="-128"/>
              </a:rPr>
              <a:t>Los </a:t>
            </a:r>
            <a:r>
              <a:rPr lang="es-ES" sz="2800" b="1" dirty="0">
                <a:solidFill>
                  <a:schemeClr val="tx2"/>
                </a:solidFill>
                <a:latin typeface="Arial Unicode MS" pitchFamily="34" charset="-128"/>
              </a:rPr>
              <a:t>ARA II</a:t>
            </a:r>
            <a:r>
              <a:rPr lang="es-ES" sz="2800" dirty="0">
                <a:latin typeface="Arial Unicode MS" pitchFamily="34" charset="-128"/>
              </a:rPr>
              <a:t>, en general, no requieren ajuste de dosis en insuficiencia hepática leve-moderada. Están contraindicados en </a:t>
            </a:r>
            <a:r>
              <a:rPr lang="es-ES" sz="2800" dirty="0" smtClean="0">
                <a:latin typeface="Arial Unicode MS" pitchFamily="34" charset="-128"/>
              </a:rPr>
              <a:t>ascitis </a:t>
            </a:r>
            <a:endParaRPr lang="es-ES" sz="2800" dirty="0">
              <a:latin typeface="Arial Unicode MS" pitchFamily="34" charset="-128"/>
            </a:endParaRPr>
          </a:p>
          <a:p>
            <a:pPr>
              <a:buClr>
                <a:schemeClr val="tx2">
                  <a:lumMod val="50000"/>
                </a:schemeClr>
              </a:buClr>
              <a:buFont typeface="Wingdings" pitchFamily="2" charset="2"/>
              <a:buChar char="ü"/>
            </a:pPr>
            <a:r>
              <a:rPr lang="es-ES" sz="2800" dirty="0" smtClean="0">
                <a:latin typeface="Arial Unicode MS" pitchFamily="34" charset="-128"/>
              </a:rPr>
              <a:t>Los </a:t>
            </a:r>
            <a:r>
              <a:rPr lang="es-ES" sz="2800" b="1" dirty="0" err="1">
                <a:solidFill>
                  <a:schemeClr val="tx2"/>
                </a:solidFill>
                <a:latin typeface="Arial Unicode MS" pitchFamily="34" charset="-128"/>
              </a:rPr>
              <a:t>calcioantagonistas</a:t>
            </a:r>
            <a:r>
              <a:rPr lang="es-ES" sz="2800" dirty="0">
                <a:latin typeface="Arial Unicode MS" pitchFamily="34" charset="-128"/>
              </a:rPr>
              <a:t> generalmente necesitan ajuste de </a:t>
            </a:r>
            <a:r>
              <a:rPr lang="es-ES" sz="2800" dirty="0" smtClean="0">
                <a:latin typeface="Arial Unicode MS" pitchFamily="34" charset="-128"/>
              </a:rPr>
              <a:t>dosis</a:t>
            </a:r>
            <a:endParaRPr lang="es-ES" sz="2800" dirty="0">
              <a:latin typeface="Arial Unicode MS" pitchFamily="34" charset="-128"/>
            </a:endParaRPr>
          </a:p>
        </p:txBody>
      </p:sp>
    </p:spTree>
    <p:extLst>
      <p:ext uri="{BB962C8B-B14F-4D97-AF65-F5344CB8AC3E}">
        <p14:creationId xmlns:p14="http://schemas.microsoft.com/office/powerpoint/2010/main" val="173227494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bwMode="auto">
          <a:xfrm>
            <a:off x="411288" y="1025972"/>
            <a:ext cx="8747868" cy="452596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Clr>
                <a:schemeClr val="tx2">
                  <a:lumMod val="50000"/>
                </a:schemeClr>
              </a:buClr>
              <a:buFont typeface="Wingdings" pitchFamily="2" charset="2"/>
              <a:buChar char="ü"/>
            </a:pPr>
            <a:r>
              <a:rPr lang="es-ES" sz="2800" b="1" dirty="0" smtClean="0">
                <a:solidFill>
                  <a:schemeClr val="tx2"/>
                </a:solidFill>
                <a:latin typeface="Arial Unicode MS" pitchFamily="34" charset="-128"/>
              </a:rPr>
              <a:t>Paracetamol</a:t>
            </a:r>
            <a:r>
              <a:rPr lang="es-ES" sz="2800" dirty="0" smtClean="0">
                <a:latin typeface="Arial Unicode MS" pitchFamily="34" charset="-128"/>
              </a:rPr>
              <a:t> a dosis </a:t>
            </a:r>
            <a:r>
              <a:rPr lang="es-ES" sz="2800" dirty="0">
                <a:latin typeface="Arial Unicode MS" pitchFamily="34" charset="-128"/>
              </a:rPr>
              <a:t>adecuadas, es el analgésico de elección en </a:t>
            </a:r>
            <a:r>
              <a:rPr lang="es-ES" sz="2800" dirty="0" smtClean="0">
                <a:latin typeface="Arial Unicode MS" pitchFamily="34" charset="-128"/>
              </a:rPr>
              <a:t>la enfermedad hepática, incluyendo cirrosis (debido a su perfil de seguridad, ausencia de efecto sedante y de </a:t>
            </a:r>
            <a:r>
              <a:rPr lang="es-ES" sz="2800" dirty="0" err="1" smtClean="0">
                <a:latin typeface="Arial Unicode MS" pitchFamily="34" charset="-128"/>
              </a:rPr>
              <a:t>nefrotoxicidad</a:t>
            </a:r>
            <a:r>
              <a:rPr lang="es-ES" sz="2800" dirty="0" smtClean="0">
                <a:latin typeface="Arial Unicode MS" pitchFamily="34" charset="-128"/>
              </a:rPr>
              <a:t>)</a:t>
            </a:r>
            <a:endParaRPr lang="es-ES" sz="2800" dirty="0">
              <a:latin typeface="Arial Unicode MS" pitchFamily="34" charset="-128"/>
            </a:endParaRPr>
          </a:p>
          <a:p>
            <a:pPr>
              <a:buClr>
                <a:schemeClr val="tx2">
                  <a:lumMod val="50000"/>
                </a:schemeClr>
              </a:buClr>
              <a:buFont typeface="Wingdings" pitchFamily="2" charset="2"/>
              <a:buChar char="ü"/>
            </a:pPr>
            <a:r>
              <a:rPr lang="es-ES" sz="2800" dirty="0" smtClean="0">
                <a:latin typeface="Arial Unicode MS" pitchFamily="34" charset="-128"/>
              </a:rPr>
              <a:t>Evitar uso </a:t>
            </a:r>
            <a:r>
              <a:rPr lang="es-ES" sz="2800" dirty="0">
                <a:latin typeface="Arial Unicode MS" pitchFamily="34" charset="-128"/>
              </a:rPr>
              <a:t>de </a:t>
            </a:r>
            <a:r>
              <a:rPr lang="es-ES" sz="2800" b="1" dirty="0">
                <a:solidFill>
                  <a:schemeClr val="tx2"/>
                </a:solidFill>
                <a:latin typeface="Arial Unicode MS" pitchFamily="34" charset="-128"/>
              </a:rPr>
              <a:t>AINE </a:t>
            </a:r>
            <a:r>
              <a:rPr lang="es-ES" sz="2800" dirty="0">
                <a:latin typeface="Arial Unicode MS" pitchFamily="34" charset="-128"/>
              </a:rPr>
              <a:t>(r</a:t>
            </a:r>
            <a:r>
              <a:rPr lang="es-ES" sz="2800" dirty="0" smtClean="0">
                <a:latin typeface="Arial Unicode MS" pitchFamily="34" charset="-128"/>
              </a:rPr>
              <a:t>iesgo </a:t>
            </a:r>
            <a:r>
              <a:rPr lang="es-ES" sz="2800" dirty="0">
                <a:latin typeface="Arial Unicode MS" pitchFamily="34" charset="-128"/>
              </a:rPr>
              <a:t>de sangrado y fallo </a:t>
            </a:r>
            <a:r>
              <a:rPr lang="es-ES" sz="2800" dirty="0" smtClean="0">
                <a:latin typeface="Arial Unicode MS" pitchFamily="34" charset="-128"/>
              </a:rPr>
              <a:t>renal </a:t>
            </a:r>
            <a:endParaRPr lang="es-ES" sz="2800" dirty="0">
              <a:latin typeface="Arial Unicode MS" pitchFamily="34" charset="-128"/>
            </a:endParaRPr>
          </a:p>
          <a:p>
            <a:pPr>
              <a:buClr>
                <a:schemeClr val="tx2">
                  <a:lumMod val="50000"/>
                </a:schemeClr>
              </a:buClr>
              <a:buFont typeface="Wingdings" pitchFamily="2" charset="2"/>
              <a:buChar char="ü"/>
            </a:pPr>
            <a:r>
              <a:rPr lang="es-ES" sz="2800" dirty="0" smtClean="0">
                <a:latin typeface="Arial Unicode MS" pitchFamily="34" charset="-128"/>
              </a:rPr>
              <a:t>Los </a:t>
            </a:r>
            <a:r>
              <a:rPr lang="es-ES" sz="2800" b="1" dirty="0">
                <a:solidFill>
                  <a:schemeClr val="tx2"/>
                </a:solidFill>
                <a:latin typeface="Arial Unicode MS" pitchFamily="34" charset="-128"/>
              </a:rPr>
              <a:t>opioides</a:t>
            </a:r>
            <a:r>
              <a:rPr lang="es-ES" sz="2800" dirty="0">
                <a:latin typeface="Arial Unicode MS" pitchFamily="34" charset="-128"/>
              </a:rPr>
              <a:t> se deberían usar cuando fracasa el paracetamol, disminuyendo </a:t>
            </a:r>
            <a:r>
              <a:rPr lang="es-ES" sz="2800" dirty="0" smtClean="0">
                <a:latin typeface="Arial Unicode MS" pitchFamily="34" charset="-128"/>
              </a:rPr>
              <a:t>dosis </a:t>
            </a:r>
            <a:r>
              <a:rPr lang="es-ES" sz="2800" dirty="0">
                <a:latin typeface="Arial Unicode MS" pitchFamily="34" charset="-128"/>
              </a:rPr>
              <a:t>y aumentando </a:t>
            </a:r>
            <a:r>
              <a:rPr lang="es-ES" sz="2800" dirty="0" smtClean="0">
                <a:latin typeface="Arial Unicode MS" pitchFamily="34" charset="-128"/>
              </a:rPr>
              <a:t>intervalo </a:t>
            </a:r>
            <a:r>
              <a:rPr lang="es-ES" sz="2800" dirty="0">
                <a:latin typeface="Arial Unicode MS" pitchFamily="34" charset="-128"/>
              </a:rPr>
              <a:t>de administración, con </a:t>
            </a:r>
            <a:r>
              <a:rPr lang="es-ES" sz="2800" dirty="0" smtClean="0">
                <a:latin typeface="Arial Unicode MS" pitchFamily="34" charset="-128"/>
              </a:rPr>
              <a:t>seguimiento </a:t>
            </a:r>
            <a:r>
              <a:rPr lang="es-ES" sz="2800" dirty="0">
                <a:latin typeface="Arial Unicode MS" pitchFamily="34" charset="-128"/>
              </a:rPr>
              <a:t>estrecho de sus efectos adversos. </a:t>
            </a:r>
            <a:r>
              <a:rPr lang="es-ES" sz="2800" dirty="0" smtClean="0">
                <a:latin typeface="Arial Unicode MS" pitchFamily="34" charset="-128"/>
              </a:rPr>
              <a:t>Vigilar posible </a:t>
            </a:r>
            <a:r>
              <a:rPr lang="es-ES" sz="2800" dirty="0">
                <a:latin typeface="Arial Unicode MS" pitchFamily="34" charset="-128"/>
              </a:rPr>
              <a:t>aparición de </a:t>
            </a:r>
            <a:r>
              <a:rPr lang="es-ES" sz="2800" dirty="0" smtClean="0">
                <a:latin typeface="Arial Unicode MS" pitchFamily="34" charset="-128"/>
              </a:rPr>
              <a:t>encefalopatía</a:t>
            </a:r>
            <a:endParaRPr lang="es-ES" sz="2800" dirty="0">
              <a:latin typeface="Arial Unicode MS" pitchFamily="34" charset="-128"/>
            </a:endParaRPr>
          </a:p>
        </p:txBody>
      </p:sp>
    </p:spTree>
    <p:extLst>
      <p:ext uri="{BB962C8B-B14F-4D97-AF65-F5344CB8AC3E}">
        <p14:creationId xmlns:p14="http://schemas.microsoft.com/office/powerpoint/2010/main" val="265109035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bwMode="auto">
          <a:xfrm>
            <a:off x="657473" y="1412776"/>
            <a:ext cx="8229600" cy="452596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Clr>
                <a:schemeClr val="tx2">
                  <a:lumMod val="50000"/>
                </a:schemeClr>
              </a:buClr>
              <a:buFont typeface="Wingdings" pitchFamily="2" charset="2"/>
              <a:buChar char="ü"/>
            </a:pPr>
            <a:r>
              <a:rPr lang="es-ES" sz="2800" dirty="0" smtClean="0">
                <a:latin typeface="Arial Unicode MS" pitchFamily="34" charset="-128"/>
              </a:rPr>
              <a:t>En pacientes cirróticos en los que esté indicado el uso de </a:t>
            </a:r>
            <a:r>
              <a:rPr lang="es-ES" sz="2800" b="1" dirty="0">
                <a:solidFill>
                  <a:schemeClr val="tx2"/>
                </a:solidFill>
                <a:latin typeface="Arial Unicode MS" pitchFamily="34" charset="-128"/>
              </a:rPr>
              <a:t>BZD </a:t>
            </a:r>
            <a:r>
              <a:rPr lang="es-ES" sz="2800" dirty="0" smtClean="0">
                <a:latin typeface="Arial Unicode MS" pitchFamily="34" charset="-128"/>
              </a:rPr>
              <a:t>deben utilizarse las de acción corta-intermedia, como </a:t>
            </a:r>
            <a:r>
              <a:rPr lang="es-ES" sz="2800" b="1" dirty="0" err="1">
                <a:solidFill>
                  <a:schemeClr val="tx2"/>
                </a:solidFill>
                <a:latin typeface="Arial Unicode MS" pitchFamily="34" charset="-128"/>
              </a:rPr>
              <a:t>lorazepam</a:t>
            </a:r>
            <a:r>
              <a:rPr lang="es-ES" sz="2800" dirty="0" smtClean="0">
                <a:latin typeface="Arial Unicode MS" pitchFamily="34" charset="-128"/>
              </a:rPr>
              <a:t>. Evitar su uso en encefalopatía hepática</a:t>
            </a:r>
          </a:p>
          <a:p>
            <a:pPr>
              <a:buClr>
                <a:schemeClr val="tx2">
                  <a:lumMod val="50000"/>
                </a:schemeClr>
              </a:buClr>
              <a:buFont typeface="Wingdings" pitchFamily="2" charset="2"/>
              <a:buChar char="ü"/>
            </a:pPr>
            <a:r>
              <a:rPr lang="es-ES" sz="2800" dirty="0">
                <a:latin typeface="Arial Unicode MS" pitchFamily="34" charset="-128"/>
              </a:rPr>
              <a:t>Es necesario asegurar la existencia de una indicación clara de uso de </a:t>
            </a:r>
            <a:r>
              <a:rPr lang="es-ES" sz="2800" b="1" dirty="0">
                <a:solidFill>
                  <a:schemeClr val="tx2"/>
                </a:solidFill>
                <a:latin typeface="Arial Unicode MS" pitchFamily="34" charset="-128"/>
              </a:rPr>
              <a:t>IBP </a:t>
            </a:r>
            <a:r>
              <a:rPr lang="es-ES" sz="2800" dirty="0">
                <a:latin typeface="Arial Unicode MS" pitchFamily="34" charset="-128"/>
              </a:rPr>
              <a:t>en pacientes con cirrosis debido al riesgo aumentado de peritonitis bacteriana </a:t>
            </a:r>
            <a:r>
              <a:rPr lang="es-ES" sz="2800" dirty="0" smtClean="0">
                <a:latin typeface="Arial Unicode MS" pitchFamily="34" charset="-128"/>
              </a:rPr>
              <a:t>espontánea </a:t>
            </a:r>
          </a:p>
          <a:p>
            <a:pPr>
              <a:buClr>
                <a:schemeClr val="tx2">
                  <a:lumMod val="50000"/>
                </a:schemeClr>
              </a:buClr>
              <a:buFont typeface="Wingdings" pitchFamily="2" charset="2"/>
              <a:buChar char="ü"/>
            </a:pPr>
            <a:endParaRPr lang="es-ES" sz="2800" dirty="0">
              <a:latin typeface="Arial Unicode MS" pitchFamily="34" charset="-128"/>
            </a:endParaRPr>
          </a:p>
        </p:txBody>
      </p:sp>
    </p:spTree>
    <p:extLst>
      <p:ext uri="{BB962C8B-B14F-4D97-AF65-F5344CB8AC3E}">
        <p14:creationId xmlns:p14="http://schemas.microsoft.com/office/powerpoint/2010/main" val="138437010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custDataLst>
              <p:tags r:id="rId2"/>
            </p:custDataLst>
          </p:nvPr>
        </p:nvSpPr>
        <p:spPr/>
        <p:txBody>
          <a:bodyPr/>
          <a:lstStyle/>
          <a:p>
            <a:r>
              <a:rPr lang="es-ES" sz="3600" dirty="0">
                <a:solidFill>
                  <a:schemeClr val="tx2"/>
                </a:solidFill>
                <a:latin typeface="Arial Black" pitchFamily="34" charset="0"/>
              </a:rPr>
              <a:t>Para mas información y bibliografía…</a:t>
            </a:r>
          </a:p>
        </p:txBody>
      </p:sp>
      <p:sp>
        <p:nvSpPr>
          <p:cNvPr id="21507" name="Rectangle 3"/>
          <p:cNvSpPr>
            <a:spLocks noGrp="1" noChangeArrowheads="1"/>
          </p:cNvSpPr>
          <p:nvPr>
            <p:ph idx="4294967295"/>
            <p:custDataLst>
              <p:tags r:id="rId3"/>
            </p:custDataLst>
          </p:nvPr>
        </p:nvSpPr>
        <p:spPr bwMode="auto">
          <a:xfrm>
            <a:off x="684213" y="1628775"/>
            <a:ext cx="4535487" cy="41148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s-ES_tradnl" sz="2800" b="1" dirty="0">
                <a:latin typeface="Arial Unicode MS" pitchFamily="34" charset="-128"/>
                <a:hlinkClick r:id="rId7"/>
              </a:rPr>
              <a:t>INFAC </a:t>
            </a:r>
            <a:r>
              <a:rPr lang="es-ES_tradnl" sz="2800" b="1" dirty="0" smtClean="0">
                <a:latin typeface="Arial Unicode MS" pitchFamily="34" charset="-128"/>
                <a:hlinkClick r:id="rId7"/>
              </a:rPr>
              <a:t> VOL 25 Nº 6</a:t>
            </a:r>
            <a:endParaRPr lang="es-ES_tradnl" sz="2800" b="1" dirty="0">
              <a:latin typeface="Arial Unicode MS" pitchFamily="34" charset="-128"/>
            </a:endParaRPr>
          </a:p>
          <a:p>
            <a:pPr>
              <a:buFontTx/>
              <a:buNone/>
            </a:pPr>
            <a:endParaRPr lang="es-ES_tradnl" sz="2800" b="1" dirty="0" smtClean="0"/>
          </a:p>
          <a:p>
            <a:endParaRPr lang="es-ES" sz="2800" b="1" dirty="0" smtClean="0"/>
          </a:p>
        </p:txBody>
      </p:sp>
      <p:grpSp>
        <p:nvGrpSpPr>
          <p:cNvPr id="21508" name="Group 7"/>
          <p:cNvGrpSpPr>
            <a:grpSpLocks/>
          </p:cNvGrpSpPr>
          <p:nvPr/>
        </p:nvGrpSpPr>
        <p:grpSpPr bwMode="auto">
          <a:xfrm>
            <a:off x="5869266" y="2413000"/>
            <a:ext cx="3168650" cy="3065462"/>
            <a:chOff x="3035" y="1570"/>
            <a:chExt cx="2204" cy="2158"/>
          </a:xfrm>
        </p:grpSpPr>
        <p:pic>
          <p:nvPicPr>
            <p:cNvPr id="21509" name="Picture 4"/>
            <p:cNvPicPr>
              <a:picLocks noChangeAspect="1" noChangeArrowheads="1"/>
            </p:cNvPicPr>
            <p:nvPr>
              <p:custDataLst>
                <p:tags r:id="rId4"/>
              </p:custDataLst>
            </p:nvPr>
          </p:nvPicPr>
          <p:blipFill>
            <a:blip r:embed="rId8">
              <a:clrChange>
                <a:clrFrom>
                  <a:srgbClr val="FFFFFF"/>
                </a:clrFrom>
                <a:clrTo>
                  <a:srgbClr val="FFFFFF">
                    <a:alpha val="0"/>
                  </a:srgbClr>
                </a:clrTo>
              </a:clrChange>
              <a:extLst>
                <a:ext uri="{28A0092B-C50C-407E-A947-70E740481C1C}">
                  <a14:useLocalDpi xmlns:a14="http://schemas.microsoft.com/office/drawing/2010/main" val="0"/>
                </a:ext>
              </a:extLst>
            </a:blip>
            <a:srcRect t="15010"/>
            <a:stretch>
              <a:fillRect/>
            </a:stretch>
          </p:blipFill>
          <p:spPr bwMode="auto">
            <a:xfrm>
              <a:off x="3035" y="1933"/>
              <a:ext cx="2126" cy="17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1510" name="Text Box 5"/>
            <p:cNvSpPr txBox="1">
              <a:spLocks noChangeArrowheads="1"/>
            </p:cNvSpPr>
            <p:nvPr/>
          </p:nvSpPr>
          <p:spPr bwMode="auto">
            <a:xfrm>
              <a:off x="3107" y="1570"/>
              <a:ext cx="2132" cy="3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s-ES" b="1" i="1" dirty="0" err="1">
                  <a:latin typeface="Verdana" pitchFamily="34" charset="0"/>
                </a:rPr>
                <a:t>Eskerrik</a:t>
              </a:r>
              <a:r>
                <a:rPr lang="es-ES" b="1" i="1" dirty="0">
                  <a:latin typeface="Verdana" pitchFamily="34" charset="0"/>
                </a:rPr>
                <a:t> </a:t>
              </a:r>
              <a:r>
                <a:rPr lang="es-ES" b="1" i="1" dirty="0" err="1">
                  <a:latin typeface="Verdana" pitchFamily="34" charset="0"/>
                </a:rPr>
                <a:t>asko</a:t>
              </a:r>
              <a:r>
                <a:rPr lang="es-ES" b="1" i="1" dirty="0">
                  <a:latin typeface="Verdana" pitchFamily="34" charset="0"/>
                </a:rPr>
                <a:t>!!</a:t>
              </a:r>
            </a:p>
          </p:txBody>
        </p:sp>
      </p:grpSp>
    </p:spTree>
    <p:custDataLst>
      <p:tags r:id="rId1"/>
    </p:custData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274638"/>
            <a:ext cx="8229600" cy="922114"/>
          </a:xfrm>
        </p:spPr>
        <p:txBody>
          <a:bodyPr/>
          <a:lstStyle/>
          <a:p>
            <a:r>
              <a:rPr lang="es-ES" dirty="0" smtClean="0">
                <a:solidFill>
                  <a:schemeClr val="tx2"/>
                </a:solidFill>
                <a:latin typeface="Arial Black" pitchFamily="34" charset="0"/>
              </a:rPr>
              <a:t>Introducción (I)</a:t>
            </a:r>
            <a:endParaRPr lang="es-ES" dirty="0">
              <a:solidFill>
                <a:schemeClr val="tx2"/>
              </a:solidFill>
              <a:latin typeface="Arial Black" pitchFamily="34" charset="0"/>
            </a:endParaRPr>
          </a:p>
        </p:txBody>
      </p:sp>
      <p:sp>
        <p:nvSpPr>
          <p:cNvPr id="19459" name="Rectangle 3"/>
          <p:cNvSpPr>
            <a:spLocks noGrp="1" noChangeArrowheads="1"/>
          </p:cNvSpPr>
          <p:nvPr>
            <p:ph idx="4294967295"/>
          </p:nvPr>
        </p:nvSpPr>
        <p:spPr bwMode="auto">
          <a:xfrm>
            <a:off x="251520" y="980728"/>
            <a:ext cx="8568952" cy="432048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Clr>
                <a:schemeClr val="tx2">
                  <a:lumMod val="50000"/>
                </a:schemeClr>
              </a:buClr>
            </a:pPr>
            <a:r>
              <a:rPr lang="es-ES" sz="2000" dirty="0">
                <a:latin typeface="Arial Unicode MS" pitchFamily="34" charset="-128"/>
              </a:rPr>
              <a:t>El hígado tiene un papel fundamental en el metabolismo de la mayoría de los </a:t>
            </a:r>
            <a:r>
              <a:rPr lang="es-ES" sz="2000" dirty="0" smtClean="0">
                <a:latin typeface="Arial Unicode MS" pitchFamily="34" charset="-128"/>
              </a:rPr>
              <a:t>medicamentos.</a:t>
            </a:r>
            <a:endParaRPr lang="es-ES" sz="2000" dirty="0">
              <a:latin typeface="Arial Unicode MS" pitchFamily="34" charset="-128"/>
            </a:endParaRPr>
          </a:p>
          <a:p>
            <a:pPr>
              <a:buClr>
                <a:schemeClr val="tx2">
                  <a:lumMod val="50000"/>
                </a:schemeClr>
              </a:buClr>
            </a:pPr>
            <a:r>
              <a:rPr lang="es-ES" sz="2000" dirty="0" smtClean="0">
                <a:latin typeface="Arial Unicode MS" pitchFamily="34" charset="-128"/>
              </a:rPr>
              <a:t>El </a:t>
            </a:r>
            <a:r>
              <a:rPr lang="es-ES" sz="2000" dirty="0">
                <a:latin typeface="Arial Unicode MS" pitchFamily="34" charset="-128"/>
              </a:rPr>
              <a:t>daño hepático hace que se produzcan alteraciones que afectan a la eliminación </a:t>
            </a:r>
            <a:r>
              <a:rPr lang="es-ES" sz="2000" dirty="0" err="1">
                <a:latin typeface="Arial Unicode MS" pitchFamily="34" charset="-128"/>
              </a:rPr>
              <a:t>presistémica</a:t>
            </a:r>
            <a:r>
              <a:rPr lang="es-ES" sz="2000" dirty="0">
                <a:latin typeface="Arial Unicode MS" pitchFamily="34" charset="-128"/>
              </a:rPr>
              <a:t> y a la biodisponibilidad de los fármacos, y por tanto a su efectividad y </a:t>
            </a:r>
            <a:r>
              <a:rPr lang="es-ES" sz="2000" dirty="0" smtClean="0">
                <a:latin typeface="Arial Unicode MS" pitchFamily="34" charset="-128"/>
              </a:rPr>
              <a:t>toxicidad. </a:t>
            </a:r>
            <a:endParaRPr lang="es-ES" sz="2000" dirty="0">
              <a:latin typeface="Arial Unicode MS" pitchFamily="34" charset="-128"/>
            </a:endParaRPr>
          </a:p>
          <a:p>
            <a:pPr>
              <a:buClr>
                <a:schemeClr val="tx2">
                  <a:lumMod val="50000"/>
                </a:schemeClr>
              </a:buClr>
            </a:pPr>
            <a:r>
              <a:rPr lang="es-ES" sz="2000" dirty="0" smtClean="0">
                <a:latin typeface="Arial Unicode MS" pitchFamily="34" charset="-128"/>
              </a:rPr>
              <a:t>Es </a:t>
            </a:r>
            <a:r>
              <a:rPr lang="es-ES" sz="2000" dirty="0">
                <a:latin typeface="Arial Unicode MS" pitchFamily="34" charset="-128"/>
              </a:rPr>
              <a:t>lógico pensar que sea necesaria una evaluación de la función hepática para poder hacer un apropiado ajuste de las dosis de los medicamentos. </a:t>
            </a:r>
            <a:r>
              <a:rPr lang="es-ES" sz="2000" dirty="0" smtClean="0">
                <a:latin typeface="Arial Unicode MS" pitchFamily="34" charset="-128"/>
              </a:rPr>
              <a:t>No </a:t>
            </a:r>
            <a:r>
              <a:rPr lang="es-ES" sz="2000" dirty="0">
                <a:latin typeface="Arial Unicode MS" pitchFamily="34" charset="-128"/>
              </a:rPr>
              <a:t>obstante, se carece de información específica para un elevado número de </a:t>
            </a:r>
            <a:r>
              <a:rPr lang="es-ES" sz="2000" dirty="0" smtClean="0">
                <a:latin typeface="Arial Unicode MS" pitchFamily="34" charset="-128"/>
              </a:rPr>
              <a:t>medicamentos. </a:t>
            </a:r>
          </a:p>
          <a:p>
            <a:pPr>
              <a:buClr>
                <a:schemeClr val="tx2">
                  <a:lumMod val="50000"/>
                </a:schemeClr>
              </a:buClr>
            </a:pPr>
            <a:r>
              <a:rPr lang="es-ES" sz="2000" dirty="0" smtClean="0">
                <a:latin typeface="Arial Unicode MS" pitchFamily="34" charset="-128"/>
              </a:rPr>
              <a:t>La </a:t>
            </a:r>
            <a:r>
              <a:rPr lang="es-ES" sz="2000" dirty="0">
                <a:latin typeface="Arial Unicode MS" pitchFamily="34" charset="-128"/>
              </a:rPr>
              <a:t>complejidad del metabolismo hepático ha dificultado el desarrollo de herramientas que permitan predecir el comportamiento de un medicamento en un paciente con insuficiencia hepática crónica (como lo es el índice de filtrado glomerular (GFR) en la insuficiencia renal crónica</a:t>
            </a:r>
            <a:r>
              <a:rPr lang="es-ES" sz="2000" dirty="0" smtClean="0">
                <a:latin typeface="Arial Unicode MS" pitchFamily="34" charset="-128"/>
              </a:rPr>
              <a:t>). </a:t>
            </a:r>
          </a:p>
          <a:p>
            <a:pPr>
              <a:buClr>
                <a:schemeClr val="tx2">
                  <a:lumMod val="50000"/>
                </a:schemeClr>
              </a:buClr>
            </a:pPr>
            <a:endParaRPr lang="es-ES" sz="2000" dirty="0">
              <a:latin typeface="Arial Unicode MS" pitchFamily="34" charset="-128"/>
            </a:endParaRPr>
          </a:p>
          <a:p>
            <a:pPr marL="0" indent="0">
              <a:buClr>
                <a:schemeClr val="tx2">
                  <a:lumMod val="50000"/>
                </a:schemeClr>
              </a:buClr>
              <a:buNone/>
            </a:pPr>
            <a:endParaRPr lang="es-ES" sz="2000" dirty="0">
              <a:latin typeface="Arial Unicode MS" pitchFamily="34" charset="-128"/>
            </a:endParaRPr>
          </a:p>
          <a:p>
            <a:pPr>
              <a:buFontTx/>
              <a:buNone/>
            </a:pPr>
            <a:endParaRPr lang="es-ES" sz="2000" dirty="0" smtClean="0"/>
          </a:p>
          <a:p>
            <a:endParaRPr lang="es-ES" sz="2000" dirty="0" smtClean="0"/>
          </a:p>
        </p:txBody>
      </p:sp>
    </p:spTree>
    <p:extLst>
      <p:ext uri="{BB962C8B-B14F-4D97-AF65-F5344CB8AC3E}">
        <p14:creationId xmlns:p14="http://schemas.microsoft.com/office/powerpoint/2010/main" val="41719067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9459">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9459">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945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274638"/>
            <a:ext cx="8229600" cy="850106"/>
          </a:xfrm>
        </p:spPr>
        <p:txBody>
          <a:bodyPr/>
          <a:lstStyle/>
          <a:p>
            <a:r>
              <a:rPr lang="es-ES" dirty="0" smtClean="0">
                <a:solidFill>
                  <a:schemeClr val="tx2"/>
                </a:solidFill>
                <a:latin typeface="Arial Black" pitchFamily="34" charset="0"/>
              </a:rPr>
              <a:t>Introducción (II)</a:t>
            </a:r>
            <a:endParaRPr lang="es-ES" dirty="0">
              <a:solidFill>
                <a:schemeClr val="tx2"/>
              </a:solidFill>
              <a:latin typeface="Arial Black" pitchFamily="34" charset="0"/>
            </a:endParaRPr>
          </a:p>
        </p:txBody>
      </p:sp>
      <p:sp>
        <p:nvSpPr>
          <p:cNvPr id="19459" name="Rectangle 3"/>
          <p:cNvSpPr>
            <a:spLocks noGrp="1" noChangeArrowheads="1"/>
          </p:cNvSpPr>
          <p:nvPr>
            <p:ph idx="4294967295"/>
          </p:nvPr>
        </p:nvSpPr>
        <p:spPr bwMode="auto">
          <a:xfrm>
            <a:off x="251520" y="1196752"/>
            <a:ext cx="8712968" cy="504056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Clr>
                <a:schemeClr val="tx2">
                  <a:lumMod val="50000"/>
                </a:schemeClr>
              </a:buClr>
            </a:pPr>
            <a:r>
              <a:rPr lang="es-ES" sz="2000" dirty="0">
                <a:latin typeface="Arial Unicode MS" pitchFamily="34" charset="-128"/>
              </a:rPr>
              <a:t>En la enfermedad hepática crónica (EHC) o cirrosis, se utiliza la clasificación </a:t>
            </a:r>
            <a:r>
              <a:rPr lang="es-ES" sz="2000" dirty="0" err="1">
                <a:latin typeface="Arial Unicode MS" pitchFamily="34" charset="-128"/>
              </a:rPr>
              <a:t>Child-Pugh</a:t>
            </a:r>
            <a:r>
              <a:rPr lang="es-ES" sz="2000" dirty="0">
                <a:latin typeface="Arial Unicode MS" pitchFamily="34" charset="-128"/>
              </a:rPr>
              <a:t> </a:t>
            </a:r>
            <a:r>
              <a:rPr lang="es-ES" sz="2000" dirty="0" smtClean="0">
                <a:latin typeface="Arial Unicode MS" pitchFamily="34" charset="-128"/>
              </a:rPr>
              <a:t>a </a:t>
            </a:r>
            <a:r>
              <a:rPr lang="es-ES" sz="2000" dirty="0">
                <a:latin typeface="Arial Unicode MS" pitchFamily="34" charset="-128"/>
              </a:rPr>
              <a:t>pesar de que no refleja el aclaramiento plasmático. El valor del índice </a:t>
            </a:r>
            <a:r>
              <a:rPr lang="es-ES" sz="2000" dirty="0" smtClean="0">
                <a:latin typeface="Arial Unicode MS" pitchFamily="34" charset="-128"/>
              </a:rPr>
              <a:t>indica </a:t>
            </a:r>
            <a:r>
              <a:rPr lang="es-ES" sz="2000" dirty="0">
                <a:latin typeface="Arial Unicode MS" pitchFamily="34" charset="-128"/>
              </a:rPr>
              <a:t>el grado de daño hepático crónico: </a:t>
            </a:r>
          </a:p>
          <a:p>
            <a:pPr lvl="1">
              <a:buClr>
                <a:schemeClr val="tx2">
                  <a:lumMod val="50000"/>
                </a:schemeClr>
              </a:buClr>
              <a:buFont typeface="Arial" panose="020B0604020202020204" pitchFamily="34" charset="0"/>
              <a:buChar char="•"/>
            </a:pPr>
            <a:r>
              <a:rPr lang="es-ES" sz="1800" dirty="0" smtClean="0">
                <a:latin typeface="Arial Unicode MS" pitchFamily="34" charset="-128"/>
              </a:rPr>
              <a:t>5-6 </a:t>
            </a:r>
            <a:r>
              <a:rPr lang="es-ES" sz="1800" dirty="0">
                <a:latin typeface="Arial Unicode MS" pitchFamily="34" charset="-128"/>
              </a:rPr>
              <a:t>grado A (enfermedad compensada)</a:t>
            </a:r>
          </a:p>
          <a:p>
            <a:pPr lvl="1">
              <a:buClr>
                <a:schemeClr val="tx2">
                  <a:lumMod val="50000"/>
                </a:schemeClr>
              </a:buClr>
              <a:buFont typeface="Arial" panose="020B0604020202020204" pitchFamily="34" charset="0"/>
              <a:buChar char="•"/>
            </a:pPr>
            <a:r>
              <a:rPr lang="es-ES" sz="1800" dirty="0" smtClean="0">
                <a:latin typeface="Arial Unicode MS" pitchFamily="34" charset="-128"/>
              </a:rPr>
              <a:t>7-9 </a:t>
            </a:r>
            <a:r>
              <a:rPr lang="es-ES" sz="1800" dirty="0">
                <a:latin typeface="Arial Unicode MS" pitchFamily="34" charset="-128"/>
              </a:rPr>
              <a:t>grado B (compromiso funcional </a:t>
            </a:r>
            <a:r>
              <a:rPr lang="es-ES" sz="1800" dirty="0" smtClean="0">
                <a:latin typeface="Arial Unicode MS" pitchFamily="34" charset="-128"/>
              </a:rPr>
              <a:t>significativo)</a:t>
            </a:r>
          </a:p>
          <a:p>
            <a:pPr lvl="1">
              <a:buClr>
                <a:schemeClr val="tx2">
                  <a:lumMod val="50000"/>
                </a:schemeClr>
              </a:buClr>
              <a:buFont typeface="Arial" panose="020B0604020202020204" pitchFamily="34" charset="0"/>
              <a:buChar char="•"/>
            </a:pPr>
            <a:r>
              <a:rPr lang="es-ES" sz="1800" dirty="0" smtClean="0">
                <a:latin typeface="Arial Unicode MS" pitchFamily="34" charset="-128"/>
              </a:rPr>
              <a:t>10-15 </a:t>
            </a:r>
            <a:r>
              <a:rPr lang="es-ES" sz="1800" dirty="0">
                <a:latin typeface="Arial Unicode MS" pitchFamily="34" charset="-128"/>
              </a:rPr>
              <a:t>grado C (enfermedad descompensada) </a:t>
            </a:r>
            <a:endParaRPr lang="es-ES" sz="1800" dirty="0" smtClean="0">
              <a:latin typeface="Arial Unicode MS" pitchFamily="34" charset="-128"/>
            </a:endParaRPr>
          </a:p>
          <a:p>
            <a:pPr>
              <a:buClr>
                <a:schemeClr val="tx2">
                  <a:lumMod val="50000"/>
                </a:schemeClr>
              </a:buClr>
              <a:buFont typeface="Arial" panose="020B0604020202020204" pitchFamily="34" charset="0"/>
              <a:buChar char="•"/>
            </a:pPr>
            <a:r>
              <a:rPr lang="es-ES" sz="2000" dirty="0" smtClean="0">
                <a:latin typeface="Arial Unicode MS" pitchFamily="34" charset="-128"/>
              </a:rPr>
              <a:t>La </a:t>
            </a:r>
            <a:r>
              <a:rPr lang="es-ES" sz="2000" dirty="0">
                <a:latin typeface="Arial Unicode MS" pitchFamily="34" charset="-128"/>
              </a:rPr>
              <a:t>mayoría de los fármacos utilizados en el tratamiento de las enfermedades crónicas más frecuentes pueden utilizarse de forma segura en pacientes en la </a:t>
            </a:r>
            <a:r>
              <a:rPr lang="es-ES" sz="2000" b="1" dirty="0">
                <a:latin typeface="Arial Unicode MS" pitchFamily="34" charset="-128"/>
              </a:rPr>
              <a:t>fase compensada de </a:t>
            </a:r>
            <a:r>
              <a:rPr lang="es-ES" sz="2000" b="1" dirty="0" smtClean="0">
                <a:latin typeface="Arial Unicode MS" pitchFamily="34" charset="-128"/>
              </a:rPr>
              <a:t>cirrosis.</a:t>
            </a:r>
            <a:endParaRPr lang="es-ES" sz="2200" dirty="0" smtClean="0">
              <a:latin typeface="Arial Unicode MS" pitchFamily="34" charset="-128"/>
            </a:endParaRPr>
          </a:p>
          <a:p>
            <a:pPr>
              <a:buClr>
                <a:schemeClr val="tx2">
                  <a:lumMod val="50000"/>
                </a:schemeClr>
              </a:buClr>
              <a:buFont typeface="Arial" panose="020B0604020202020204" pitchFamily="34" charset="0"/>
              <a:buChar char="•"/>
            </a:pPr>
            <a:r>
              <a:rPr lang="es-ES" sz="2000" dirty="0" smtClean="0">
                <a:latin typeface="Arial Unicode MS" pitchFamily="34" charset="-128"/>
              </a:rPr>
              <a:t>En la</a:t>
            </a:r>
            <a:r>
              <a:rPr lang="es-ES" sz="2000" b="1" dirty="0" smtClean="0">
                <a:latin typeface="Arial Unicode MS" pitchFamily="34" charset="-128"/>
              </a:rPr>
              <a:t> </a:t>
            </a:r>
            <a:r>
              <a:rPr lang="es-ES" sz="2000" b="1" dirty="0">
                <a:latin typeface="Arial Unicode MS" pitchFamily="34" charset="-128"/>
              </a:rPr>
              <a:t>fase descompensada</a:t>
            </a:r>
            <a:r>
              <a:rPr lang="es-ES" sz="2000" dirty="0" smtClean="0">
                <a:latin typeface="Arial Unicode MS" pitchFamily="34" charset="-128"/>
              </a:rPr>
              <a:t>, </a:t>
            </a:r>
            <a:r>
              <a:rPr lang="es-ES" sz="2000" dirty="0">
                <a:latin typeface="Arial Unicode MS" pitchFamily="34" charset="-128"/>
              </a:rPr>
              <a:t>a menudo se recomienda una reducción de las dosis o de la frecuencia de administración, o incluso evitar determinados fármacos, debido a los cambios en la </a:t>
            </a:r>
            <a:r>
              <a:rPr lang="es-ES" sz="2000" dirty="0" smtClean="0">
                <a:latin typeface="Arial Unicode MS" pitchFamily="34" charset="-128"/>
              </a:rPr>
              <a:t>biodisponibilidad.</a:t>
            </a:r>
            <a:endParaRPr lang="es-ES" sz="2000" dirty="0">
              <a:latin typeface="Arial Unicode MS" pitchFamily="34" charset="-128"/>
            </a:endParaRPr>
          </a:p>
          <a:p>
            <a:pPr>
              <a:buClr>
                <a:schemeClr val="tx2">
                  <a:lumMod val="50000"/>
                </a:schemeClr>
              </a:buClr>
            </a:pPr>
            <a:endParaRPr lang="es-ES" sz="2200" dirty="0">
              <a:latin typeface="Arial Unicode MS" pitchFamily="34" charset="-128"/>
            </a:endParaRPr>
          </a:p>
          <a:p>
            <a:pPr>
              <a:buClr>
                <a:schemeClr val="tx2">
                  <a:lumMod val="50000"/>
                </a:schemeClr>
              </a:buClr>
            </a:pPr>
            <a:endParaRPr lang="es-ES" sz="2200" b="1" dirty="0">
              <a:latin typeface="Arial Unicode MS" pitchFamily="34" charset="-128"/>
            </a:endParaRPr>
          </a:p>
        </p:txBody>
      </p:sp>
    </p:spTree>
    <p:extLst>
      <p:ext uri="{BB962C8B-B14F-4D97-AF65-F5344CB8AC3E}">
        <p14:creationId xmlns:p14="http://schemas.microsoft.com/office/powerpoint/2010/main" val="7789729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9459">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9459">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9459">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9459">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945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108520" y="0"/>
            <a:ext cx="9433048" cy="1152128"/>
          </a:xfrm>
        </p:spPr>
        <p:txBody>
          <a:bodyPr/>
          <a:lstStyle/>
          <a:p>
            <a:r>
              <a:rPr lang="es-ES" dirty="0" smtClean="0">
                <a:solidFill>
                  <a:schemeClr val="tx2"/>
                </a:solidFill>
                <a:latin typeface="Arial Black" pitchFamily="34" charset="0"/>
              </a:rPr>
              <a:t>Consideraciones generales </a:t>
            </a:r>
            <a:endParaRPr lang="es-ES" sz="4000" dirty="0">
              <a:solidFill>
                <a:schemeClr val="tx2"/>
              </a:solidFill>
              <a:latin typeface="Arial Black" pitchFamily="34" charset="0"/>
            </a:endParaRPr>
          </a:p>
        </p:txBody>
      </p:sp>
      <p:sp>
        <p:nvSpPr>
          <p:cNvPr id="7" name="Rectangle 3"/>
          <p:cNvSpPr txBox="1">
            <a:spLocks noChangeArrowheads="1"/>
          </p:cNvSpPr>
          <p:nvPr/>
        </p:nvSpPr>
        <p:spPr bwMode="auto">
          <a:xfrm>
            <a:off x="187276" y="980728"/>
            <a:ext cx="8712968" cy="424847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Clr>
                <a:schemeClr val="tx2">
                  <a:lumMod val="50000"/>
                </a:schemeClr>
              </a:buClr>
              <a:buFont typeface="Arial" panose="020B0604020202020204" pitchFamily="34" charset="0"/>
              <a:buChar char="•"/>
            </a:pPr>
            <a:r>
              <a:rPr lang="es-ES" sz="2200" dirty="0">
                <a:latin typeface="Arial Unicode MS" pitchFamily="34" charset="-128"/>
              </a:rPr>
              <a:t>Los pacientes deben ser valorados para determinar los riesgos y beneficios, teniendo en cuenta la gravedad de la patología a tratar, las consecuencias de no utilizar el fármaco o la existencia de equivalencias u otras alternativas </a:t>
            </a:r>
            <a:r>
              <a:rPr lang="es-ES" sz="2200" dirty="0" smtClean="0">
                <a:latin typeface="Arial Unicode MS" pitchFamily="34" charset="-128"/>
              </a:rPr>
              <a:t>disponibles.</a:t>
            </a:r>
            <a:endParaRPr lang="es-ES" sz="2000" dirty="0">
              <a:latin typeface="Arial Unicode MS" pitchFamily="34" charset="-128"/>
            </a:endParaRPr>
          </a:p>
          <a:p>
            <a:pPr>
              <a:buClr>
                <a:schemeClr val="tx2">
                  <a:lumMod val="50000"/>
                </a:schemeClr>
              </a:buClr>
              <a:buFont typeface="Arial" panose="020B0604020202020204" pitchFamily="34" charset="0"/>
              <a:buChar char="•"/>
            </a:pPr>
            <a:r>
              <a:rPr lang="es-ES" sz="2200" dirty="0">
                <a:latin typeface="Arial Unicode MS" pitchFamily="34" charset="-128"/>
              </a:rPr>
              <a:t>Al prescribir medicamentos en la EHC hay que considerar:</a:t>
            </a:r>
          </a:p>
          <a:p>
            <a:pPr lvl="1">
              <a:buClr>
                <a:schemeClr val="tx2">
                  <a:lumMod val="50000"/>
                </a:schemeClr>
              </a:buClr>
              <a:buFont typeface="Arial" panose="020B0604020202020204" pitchFamily="34" charset="0"/>
              <a:buChar char="•"/>
            </a:pPr>
            <a:r>
              <a:rPr lang="es-ES" sz="1800" dirty="0" smtClean="0">
                <a:latin typeface="Arial Unicode MS" pitchFamily="34" charset="-128"/>
              </a:rPr>
              <a:t>si </a:t>
            </a:r>
            <a:r>
              <a:rPr lang="es-ES" sz="1800" dirty="0">
                <a:latin typeface="Arial Unicode MS" pitchFamily="34" charset="-128"/>
              </a:rPr>
              <a:t>el medicamento es </a:t>
            </a:r>
            <a:r>
              <a:rPr lang="es-ES" sz="1800" dirty="0" err="1" smtClean="0">
                <a:latin typeface="Arial Unicode MS" pitchFamily="34" charset="-128"/>
              </a:rPr>
              <a:t>hepatotóxico</a:t>
            </a:r>
            <a:endParaRPr lang="es-ES" sz="1800" dirty="0" smtClean="0">
              <a:latin typeface="Arial Unicode MS" pitchFamily="34" charset="-128"/>
            </a:endParaRPr>
          </a:p>
          <a:p>
            <a:pPr lvl="1">
              <a:buClr>
                <a:schemeClr val="tx2">
                  <a:lumMod val="50000"/>
                </a:schemeClr>
              </a:buClr>
              <a:buFont typeface="Arial" panose="020B0604020202020204" pitchFamily="34" charset="0"/>
              <a:buChar char="•"/>
            </a:pPr>
            <a:r>
              <a:rPr lang="es-ES" sz="1800" dirty="0" smtClean="0">
                <a:latin typeface="Arial Unicode MS" pitchFamily="34" charset="-128"/>
              </a:rPr>
              <a:t>si </a:t>
            </a:r>
            <a:r>
              <a:rPr lang="es-ES" sz="1800" dirty="0">
                <a:latin typeface="Arial Unicode MS" pitchFamily="34" charset="-128"/>
              </a:rPr>
              <a:t>su metabolismo puede verse afectado por el daño </a:t>
            </a:r>
            <a:r>
              <a:rPr lang="es-ES" sz="1800" dirty="0" smtClean="0">
                <a:latin typeface="Arial Unicode MS" pitchFamily="34" charset="-128"/>
              </a:rPr>
              <a:t>hepático</a:t>
            </a:r>
          </a:p>
          <a:p>
            <a:pPr lvl="1">
              <a:buClr>
                <a:schemeClr val="tx2">
                  <a:lumMod val="50000"/>
                </a:schemeClr>
              </a:buClr>
              <a:buFont typeface="Arial" panose="020B0604020202020204" pitchFamily="34" charset="0"/>
              <a:buChar char="•"/>
            </a:pPr>
            <a:r>
              <a:rPr lang="es-ES" sz="1800" dirty="0" smtClean="0">
                <a:latin typeface="Arial Unicode MS" pitchFamily="34" charset="-128"/>
              </a:rPr>
              <a:t>si </a:t>
            </a:r>
            <a:r>
              <a:rPr lang="es-ES" sz="1800" dirty="0">
                <a:latin typeface="Arial Unicode MS" pitchFamily="34" charset="-128"/>
              </a:rPr>
              <a:t>puede contribuir a la aparición de complicaciones relacionadas con la enfermedad hepática (fallo renal, encefalopatía hepática, sangrado gastrointestinal, peritonitis bacteriana espontánea</a:t>
            </a:r>
            <a:r>
              <a:rPr lang="es-ES" sz="1800" dirty="0" smtClean="0">
                <a:latin typeface="Arial Unicode MS" pitchFamily="34" charset="-128"/>
              </a:rPr>
              <a:t>…) </a:t>
            </a:r>
          </a:p>
          <a:p>
            <a:pPr>
              <a:buClr>
                <a:schemeClr val="tx2">
                  <a:lumMod val="50000"/>
                </a:schemeClr>
              </a:buClr>
              <a:buFont typeface="Arial" panose="020B0604020202020204" pitchFamily="34" charset="0"/>
              <a:buChar char="•"/>
            </a:pPr>
            <a:r>
              <a:rPr lang="es-ES" sz="2200" dirty="0">
                <a:latin typeface="Arial Unicode MS" pitchFamily="34" charset="-128"/>
              </a:rPr>
              <a:t>Como regla general, se recomienda usar los medicamentos a la mínima dosis inicial eficaz, ajustando </a:t>
            </a:r>
            <a:r>
              <a:rPr lang="es-ES" sz="2200" dirty="0" smtClean="0">
                <a:latin typeface="Arial Unicode MS" pitchFamily="34" charset="-128"/>
              </a:rPr>
              <a:t>la </a:t>
            </a:r>
            <a:r>
              <a:rPr lang="es-ES" sz="2200" dirty="0">
                <a:latin typeface="Arial Unicode MS" pitchFamily="34" charset="-128"/>
              </a:rPr>
              <a:t>dosis en función de la respuesta y con dosis de mantenimiento lo más bajas </a:t>
            </a:r>
            <a:r>
              <a:rPr lang="es-ES" sz="2200" dirty="0" smtClean="0">
                <a:latin typeface="Arial Unicode MS" pitchFamily="34" charset="-128"/>
              </a:rPr>
              <a:t>posibles. </a:t>
            </a:r>
            <a:endParaRPr lang="es-ES" sz="2200" dirty="0">
              <a:latin typeface="Arial Unicode MS" pitchFamily="34" charset="-128"/>
            </a:endParaRPr>
          </a:p>
        </p:txBody>
      </p:sp>
    </p:spTree>
    <p:extLst>
      <p:ext uri="{BB962C8B-B14F-4D97-AF65-F5344CB8AC3E}">
        <p14:creationId xmlns:p14="http://schemas.microsoft.com/office/powerpoint/2010/main" val="41719067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67544" y="-14064"/>
            <a:ext cx="8229600" cy="922114"/>
          </a:xfrm>
        </p:spPr>
        <p:txBody>
          <a:bodyPr/>
          <a:lstStyle/>
          <a:p>
            <a:r>
              <a:rPr lang="es-ES" dirty="0" smtClean="0">
                <a:solidFill>
                  <a:schemeClr val="tx2"/>
                </a:solidFill>
                <a:latin typeface="Arial Black" pitchFamily="34" charset="0"/>
              </a:rPr>
              <a:t>Hipoglucemiantes (I)</a:t>
            </a:r>
            <a:endParaRPr lang="es-ES" dirty="0">
              <a:solidFill>
                <a:schemeClr val="tx2"/>
              </a:solidFill>
              <a:latin typeface="Arial Black" pitchFamily="34" charset="0"/>
            </a:endParaRPr>
          </a:p>
        </p:txBody>
      </p:sp>
      <p:sp>
        <p:nvSpPr>
          <p:cNvPr id="19459" name="Rectangle 3"/>
          <p:cNvSpPr>
            <a:spLocks noGrp="1" noChangeArrowheads="1"/>
          </p:cNvSpPr>
          <p:nvPr>
            <p:ph idx="4294967295"/>
          </p:nvPr>
        </p:nvSpPr>
        <p:spPr bwMode="auto">
          <a:xfrm>
            <a:off x="179512" y="692696"/>
            <a:ext cx="8784976" cy="547260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a:buClr>
                <a:schemeClr val="tx2">
                  <a:lumMod val="50000"/>
                </a:schemeClr>
              </a:buClr>
              <a:buNone/>
            </a:pPr>
            <a:r>
              <a:rPr lang="es-ES" b="1" dirty="0" smtClean="0">
                <a:solidFill>
                  <a:schemeClr val="tx2"/>
                </a:solidFill>
                <a:latin typeface="Arial Unicode MS" pitchFamily="34" charset="-128"/>
              </a:rPr>
              <a:t>Insulina</a:t>
            </a:r>
            <a:r>
              <a:rPr lang="es-ES" sz="2800" b="1" dirty="0" smtClean="0">
                <a:solidFill>
                  <a:schemeClr val="tx2"/>
                </a:solidFill>
                <a:latin typeface="Arial Unicode MS" pitchFamily="34" charset="-128"/>
              </a:rPr>
              <a:t> </a:t>
            </a:r>
          </a:p>
          <a:p>
            <a:pPr>
              <a:buClr>
                <a:schemeClr val="tx2">
                  <a:lumMod val="50000"/>
                </a:schemeClr>
              </a:buClr>
            </a:pPr>
            <a:r>
              <a:rPr lang="es-ES" sz="2000" dirty="0" smtClean="0">
                <a:latin typeface="Arial Unicode MS" pitchFamily="34" charset="-128"/>
              </a:rPr>
              <a:t>Probablemente </a:t>
            </a:r>
            <a:r>
              <a:rPr lang="es-ES" sz="2000" dirty="0">
                <a:latin typeface="Arial Unicode MS" pitchFamily="34" charset="-128"/>
              </a:rPr>
              <a:t>la opción más segura y efectiva en </a:t>
            </a:r>
            <a:r>
              <a:rPr lang="es-ES" sz="2000" dirty="0" smtClean="0">
                <a:latin typeface="Arial Unicode MS" pitchFamily="34" charset="-128"/>
              </a:rPr>
              <a:t>diabéticos </a:t>
            </a:r>
            <a:r>
              <a:rPr lang="es-ES" sz="2000" dirty="0">
                <a:latin typeface="Arial Unicode MS" pitchFamily="34" charset="-128"/>
              </a:rPr>
              <a:t>con </a:t>
            </a:r>
            <a:r>
              <a:rPr lang="es-ES" sz="2000" dirty="0" smtClean="0">
                <a:latin typeface="Arial Unicode MS" pitchFamily="34" charset="-128"/>
              </a:rPr>
              <a:t>EHC. </a:t>
            </a:r>
          </a:p>
          <a:p>
            <a:pPr>
              <a:buClr>
                <a:schemeClr val="tx2">
                  <a:lumMod val="50000"/>
                </a:schemeClr>
              </a:buClr>
            </a:pPr>
            <a:r>
              <a:rPr lang="es-ES" sz="2000" dirty="0" smtClean="0">
                <a:latin typeface="Arial Unicode MS" pitchFamily="34" charset="-128"/>
              </a:rPr>
              <a:t>El </a:t>
            </a:r>
            <a:r>
              <a:rPr lang="es-ES" sz="2000" dirty="0">
                <a:latin typeface="Arial Unicode MS" pitchFamily="34" charset="-128"/>
              </a:rPr>
              <a:t>mayor riesgo de hipoglucemia </a:t>
            </a:r>
            <a:r>
              <a:rPr lang="es-ES" sz="2000" dirty="0" smtClean="0">
                <a:latin typeface="Arial Unicode MS" pitchFamily="34" charset="-128"/>
              </a:rPr>
              <a:t>requiere monitorización </a:t>
            </a:r>
            <a:r>
              <a:rPr lang="es-ES" sz="2000" dirty="0">
                <a:latin typeface="Arial Unicode MS" pitchFamily="34" charset="-128"/>
              </a:rPr>
              <a:t>estrecha de la glucemia y </a:t>
            </a:r>
            <a:r>
              <a:rPr lang="es-ES" sz="2000" dirty="0" smtClean="0">
                <a:latin typeface="Arial Unicode MS" pitchFamily="34" charset="-128"/>
              </a:rPr>
              <a:t>control </a:t>
            </a:r>
            <a:r>
              <a:rPr lang="es-ES" sz="2000" dirty="0">
                <a:latin typeface="Arial Unicode MS" pitchFamily="34" charset="-128"/>
              </a:rPr>
              <a:t>cuidadoso de las </a:t>
            </a:r>
            <a:r>
              <a:rPr lang="es-ES" sz="2000" dirty="0" smtClean="0">
                <a:latin typeface="Arial Unicode MS" pitchFamily="34" charset="-128"/>
              </a:rPr>
              <a:t>dosis.</a:t>
            </a:r>
          </a:p>
          <a:p>
            <a:pPr marL="0" indent="0">
              <a:buClr>
                <a:schemeClr val="tx2">
                  <a:lumMod val="50000"/>
                </a:schemeClr>
              </a:buClr>
              <a:buNone/>
            </a:pPr>
            <a:r>
              <a:rPr lang="es-ES" b="1" dirty="0" err="1" smtClean="0">
                <a:solidFill>
                  <a:schemeClr val="tx2"/>
                </a:solidFill>
                <a:latin typeface="Arial Unicode MS" pitchFamily="34" charset="-128"/>
              </a:rPr>
              <a:t>Metformina</a:t>
            </a:r>
            <a:endParaRPr lang="es-ES" b="1" dirty="0" smtClean="0">
              <a:solidFill>
                <a:schemeClr val="tx2"/>
              </a:solidFill>
              <a:latin typeface="Arial Unicode MS" pitchFamily="34" charset="-128"/>
            </a:endParaRPr>
          </a:p>
          <a:p>
            <a:pPr lvl="0" algn="just">
              <a:spcAft>
                <a:spcPts val="0"/>
              </a:spcAft>
              <a:buFont typeface="Arial" panose="020B0604020202020204" pitchFamily="34" charset="0"/>
              <a:buChar char="•"/>
            </a:pPr>
            <a:r>
              <a:rPr lang="es-ES" sz="2000" dirty="0">
                <a:latin typeface="Arial Unicode MS" pitchFamily="34" charset="-128"/>
              </a:rPr>
              <a:t>Casos aislados de </a:t>
            </a:r>
            <a:r>
              <a:rPr lang="es-ES" sz="2000" dirty="0" err="1">
                <a:latin typeface="Arial Unicode MS" pitchFamily="34" charset="-128"/>
              </a:rPr>
              <a:t>hepatotoxicidad</a:t>
            </a:r>
            <a:r>
              <a:rPr lang="es-ES" sz="2000" dirty="0">
                <a:latin typeface="Arial Unicode MS" pitchFamily="34" charset="-128"/>
              </a:rPr>
              <a:t>; se resuelven al retirar el tratamiento </a:t>
            </a:r>
          </a:p>
          <a:p>
            <a:pPr lvl="0" algn="just">
              <a:spcAft>
                <a:spcPts val="0"/>
              </a:spcAft>
              <a:buFont typeface="Arial" panose="020B0604020202020204" pitchFamily="34" charset="0"/>
              <a:buChar char="•"/>
            </a:pPr>
            <a:r>
              <a:rPr lang="es-ES" sz="2000" dirty="0">
                <a:latin typeface="Arial Unicode MS" pitchFamily="34" charset="-128"/>
              </a:rPr>
              <a:t>En EHC leve-moderada y cirrosis compensada con poca comorbilidad asociada, puede utilizarse de forma segura. Dosis máxima recomendada: 1.500 </a:t>
            </a:r>
            <a:r>
              <a:rPr lang="es-ES" sz="2000" dirty="0" smtClean="0">
                <a:latin typeface="Arial Unicode MS" pitchFamily="34" charset="-128"/>
              </a:rPr>
              <a:t>mg/día.</a:t>
            </a:r>
            <a:endParaRPr lang="es-ES" sz="2000" dirty="0">
              <a:latin typeface="Arial Unicode MS" pitchFamily="34" charset="-128"/>
            </a:endParaRPr>
          </a:p>
          <a:p>
            <a:pPr lvl="0" algn="just">
              <a:lnSpc>
                <a:spcPct val="115000"/>
              </a:lnSpc>
              <a:spcAft>
                <a:spcPts val="0"/>
              </a:spcAft>
              <a:buFont typeface="Arial" panose="020B0604020202020204" pitchFamily="34" charset="0"/>
              <a:buChar char="•"/>
            </a:pPr>
            <a:r>
              <a:rPr lang="es-ES" sz="2000" dirty="0">
                <a:latin typeface="Arial Unicode MS" pitchFamily="34" charset="-128"/>
              </a:rPr>
              <a:t>Riesgo de acidosis láctica aumentado en enfermedad hepática avanzada, en pacientes con múltiples comorbilidades y con consumo excesivo de alcohol. Evitar su uso en estas </a:t>
            </a:r>
            <a:r>
              <a:rPr lang="es-ES" sz="2000" dirty="0" smtClean="0">
                <a:latin typeface="Arial Unicode MS" pitchFamily="34" charset="-128"/>
              </a:rPr>
              <a:t>circunstancias.</a:t>
            </a:r>
            <a:endParaRPr lang="es-ES" sz="2000" dirty="0">
              <a:latin typeface="Arial Unicode MS" pitchFamily="34" charset="-128"/>
            </a:endParaRPr>
          </a:p>
          <a:p>
            <a:pPr>
              <a:buClr>
                <a:schemeClr val="tx2">
                  <a:lumMod val="50000"/>
                </a:schemeClr>
              </a:buClr>
              <a:buFont typeface="Arial" panose="020B0604020202020204" pitchFamily="34" charset="0"/>
              <a:buChar char="•"/>
            </a:pPr>
            <a:endParaRPr lang="es-ES" b="1" dirty="0">
              <a:solidFill>
                <a:schemeClr val="tx2"/>
              </a:solidFill>
              <a:latin typeface="Arial Unicode MS" pitchFamily="34" charset="-128"/>
            </a:endParaRPr>
          </a:p>
          <a:p>
            <a:pPr>
              <a:buClr>
                <a:schemeClr val="tx2">
                  <a:lumMod val="50000"/>
                </a:schemeClr>
              </a:buClr>
            </a:pPr>
            <a:endParaRPr lang="es-ES" sz="2000" dirty="0" smtClean="0"/>
          </a:p>
        </p:txBody>
      </p:sp>
    </p:spTree>
    <p:extLst>
      <p:ext uri="{BB962C8B-B14F-4D97-AF65-F5344CB8AC3E}">
        <p14:creationId xmlns:p14="http://schemas.microsoft.com/office/powerpoint/2010/main" val="41719067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Grp="1" noChangeArrowheads="1"/>
          </p:cNvSpPr>
          <p:nvPr>
            <p:ph idx="4294967295"/>
          </p:nvPr>
        </p:nvSpPr>
        <p:spPr bwMode="auto">
          <a:xfrm>
            <a:off x="107504" y="1340768"/>
            <a:ext cx="8928992" cy="396044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lvl="0" indent="0">
              <a:buClr>
                <a:srgbClr val="4BACC6">
                  <a:lumMod val="50000"/>
                </a:srgbClr>
              </a:buClr>
              <a:buNone/>
            </a:pPr>
            <a:r>
              <a:rPr lang="es-ES" b="1" dirty="0" err="1" smtClean="0">
                <a:solidFill>
                  <a:srgbClr val="4BACC6"/>
                </a:solidFill>
                <a:latin typeface="Arial Unicode MS" pitchFamily="34" charset="-128"/>
              </a:rPr>
              <a:t>Sulfonilureas</a:t>
            </a:r>
            <a:r>
              <a:rPr lang="es-ES" sz="2800" b="1" dirty="0" smtClean="0">
                <a:solidFill>
                  <a:srgbClr val="4BACC6"/>
                </a:solidFill>
                <a:latin typeface="Arial Unicode MS" pitchFamily="34" charset="-128"/>
              </a:rPr>
              <a:t> </a:t>
            </a:r>
            <a:endParaRPr lang="es-ES" sz="2800" b="1" dirty="0">
              <a:solidFill>
                <a:srgbClr val="4BACC6"/>
              </a:solidFill>
              <a:latin typeface="Arial Unicode MS" pitchFamily="34" charset="-128"/>
            </a:endParaRPr>
          </a:p>
          <a:p>
            <a:pPr>
              <a:buClr>
                <a:schemeClr val="tx2">
                  <a:lumMod val="50000"/>
                </a:schemeClr>
              </a:buClr>
            </a:pPr>
            <a:r>
              <a:rPr lang="es-ES" sz="2000" dirty="0" smtClean="0">
                <a:latin typeface="Arial Unicode MS" pitchFamily="34" charset="-128"/>
              </a:rPr>
              <a:t>Son seguras </a:t>
            </a:r>
            <a:r>
              <a:rPr lang="es-ES" sz="2000" dirty="0">
                <a:latin typeface="Arial Unicode MS" pitchFamily="34" charset="-128"/>
              </a:rPr>
              <a:t>en </a:t>
            </a:r>
            <a:r>
              <a:rPr lang="es-ES" sz="2000" dirty="0" smtClean="0">
                <a:latin typeface="Arial Unicode MS" pitchFamily="34" charset="-128"/>
              </a:rPr>
              <a:t>EHC </a:t>
            </a:r>
            <a:r>
              <a:rPr lang="es-ES" sz="2000" dirty="0">
                <a:latin typeface="Arial Unicode MS" pitchFamily="34" charset="-128"/>
              </a:rPr>
              <a:t>leve-moderada y </a:t>
            </a:r>
            <a:r>
              <a:rPr lang="es-ES" sz="2000" dirty="0" smtClean="0">
                <a:latin typeface="Arial Unicode MS" pitchFamily="34" charset="-128"/>
              </a:rPr>
              <a:t>cirrosis compensada. Las </a:t>
            </a:r>
            <a:r>
              <a:rPr lang="es-ES" sz="2000" dirty="0">
                <a:latin typeface="Arial Unicode MS" pitchFamily="34" charset="-128"/>
              </a:rPr>
              <a:t>de corta duración de acción como </a:t>
            </a:r>
            <a:r>
              <a:rPr lang="es-ES" sz="2000" b="1" dirty="0" err="1">
                <a:solidFill>
                  <a:schemeClr val="tx2"/>
                </a:solidFill>
                <a:latin typeface="Arial Unicode MS" pitchFamily="34" charset="-128"/>
              </a:rPr>
              <a:t>gliclazida</a:t>
            </a:r>
            <a:r>
              <a:rPr lang="es-ES" sz="2000" b="1" dirty="0">
                <a:solidFill>
                  <a:schemeClr val="tx2"/>
                </a:solidFill>
                <a:latin typeface="Arial Unicode MS" pitchFamily="34" charset="-128"/>
              </a:rPr>
              <a:t>, </a:t>
            </a:r>
            <a:r>
              <a:rPr lang="es-ES" sz="2000" b="1" dirty="0" err="1">
                <a:solidFill>
                  <a:schemeClr val="tx2"/>
                </a:solidFill>
                <a:latin typeface="Arial Unicode MS" pitchFamily="34" charset="-128"/>
              </a:rPr>
              <a:t>glipizida</a:t>
            </a:r>
            <a:r>
              <a:rPr lang="es-ES" sz="2000" b="1" dirty="0">
                <a:solidFill>
                  <a:schemeClr val="tx2"/>
                </a:solidFill>
                <a:latin typeface="Arial Unicode MS" pitchFamily="34" charset="-128"/>
              </a:rPr>
              <a:t> y </a:t>
            </a:r>
            <a:r>
              <a:rPr lang="es-ES" sz="2000" b="1" dirty="0" err="1">
                <a:solidFill>
                  <a:schemeClr val="tx2"/>
                </a:solidFill>
                <a:latin typeface="Arial Unicode MS" pitchFamily="34" charset="-128"/>
              </a:rPr>
              <a:t>glimepirida</a:t>
            </a:r>
            <a:r>
              <a:rPr lang="es-ES" sz="2000" dirty="0" smtClean="0">
                <a:latin typeface="Arial Unicode MS" pitchFamily="34" charset="-128"/>
              </a:rPr>
              <a:t> son una buena opción. </a:t>
            </a:r>
          </a:p>
          <a:p>
            <a:pPr>
              <a:buClr>
                <a:schemeClr val="tx2">
                  <a:lumMod val="50000"/>
                </a:schemeClr>
              </a:buClr>
            </a:pPr>
            <a:r>
              <a:rPr lang="es-ES" sz="2000" dirty="0" smtClean="0">
                <a:latin typeface="Arial Unicode MS" pitchFamily="34" charset="-128"/>
              </a:rPr>
              <a:t>No </a:t>
            </a:r>
            <a:r>
              <a:rPr lang="es-ES" sz="2000" dirty="0">
                <a:latin typeface="Arial Unicode MS" pitchFamily="34" charset="-128"/>
              </a:rPr>
              <a:t>se recomienda </a:t>
            </a:r>
            <a:r>
              <a:rPr lang="es-ES" sz="2000" b="1" dirty="0" err="1">
                <a:solidFill>
                  <a:schemeClr val="tx2"/>
                </a:solidFill>
                <a:latin typeface="Arial Unicode MS" pitchFamily="34" charset="-128"/>
              </a:rPr>
              <a:t>glibenclamida</a:t>
            </a:r>
            <a:r>
              <a:rPr lang="es-ES" sz="2000" dirty="0">
                <a:latin typeface="Arial Unicode MS" pitchFamily="34" charset="-128"/>
              </a:rPr>
              <a:t> </a:t>
            </a:r>
            <a:r>
              <a:rPr lang="es-ES" sz="2000" dirty="0" smtClean="0">
                <a:latin typeface="Arial Unicode MS" pitchFamily="34" charset="-128"/>
              </a:rPr>
              <a:t>(metabolismo </a:t>
            </a:r>
            <a:r>
              <a:rPr lang="es-ES" sz="2000" dirty="0">
                <a:latin typeface="Arial Unicode MS" pitchFamily="34" charset="-128"/>
              </a:rPr>
              <a:t>hepático extenso y mayor riesgo de hipoglucemia</a:t>
            </a:r>
            <a:r>
              <a:rPr lang="es-ES" sz="2000" dirty="0" smtClean="0">
                <a:latin typeface="Arial Unicode MS" pitchFamily="34" charset="-128"/>
              </a:rPr>
              <a:t>). </a:t>
            </a:r>
          </a:p>
          <a:p>
            <a:pPr>
              <a:buClr>
                <a:schemeClr val="tx2">
                  <a:lumMod val="50000"/>
                </a:schemeClr>
              </a:buClr>
            </a:pPr>
            <a:r>
              <a:rPr lang="es-ES" sz="2000" dirty="0" smtClean="0">
                <a:latin typeface="Arial Unicode MS" pitchFamily="34" charset="-128"/>
              </a:rPr>
              <a:t>El </a:t>
            </a:r>
            <a:r>
              <a:rPr lang="es-ES" sz="2000" dirty="0">
                <a:latin typeface="Arial Unicode MS" pitchFamily="34" charset="-128"/>
              </a:rPr>
              <a:t>riesgo de hipoglucemia por </a:t>
            </a:r>
            <a:r>
              <a:rPr lang="es-ES" sz="2000" dirty="0" err="1">
                <a:latin typeface="Arial Unicode MS" pitchFamily="34" charset="-128"/>
              </a:rPr>
              <a:t>sulfonilureas</a:t>
            </a:r>
            <a:r>
              <a:rPr lang="es-ES" sz="2000" dirty="0">
                <a:latin typeface="Arial Unicode MS" pitchFamily="34" charset="-128"/>
              </a:rPr>
              <a:t> se incrementa de forma importante en pacientes con insuficiencia hepática grave y están contraindicadas en </a:t>
            </a:r>
            <a:r>
              <a:rPr lang="es-ES" sz="2000" dirty="0" smtClean="0">
                <a:latin typeface="Arial Unicode MS" pitchFamily="34" charset="-128"/>
              </a:rPr>
              <a:t>ficha técnica en </a:t>
            </a:r>
            <a:r>
              <a:rPr lang="es-ES" sz="2000" dirty="0">
                <a:latin typeface="Arial Unicode MS" pitchFamily="34" charset="-128"/>
              </a:rPr>
              <a:t>alteraciones graves de la función renal o </a:t>
            </a:r>
            <a:r>
              <a:rPr lang="es-ES" sz="2000" dirty="0" smtClean="0">
                <a:latin typeface="Arial Unicode MS" pitchFamily="34" charset="-128"/>
              </a:rPr>
              <a:t>hepática. </a:t>
            </a:r>
            <a:endParaRPr lang="es-ES" sz="2000" dirty="0">
              <a:latin typeface="Arial Unicode MS" pitchFamily="34" charset="-128"/>
            </a:endParaRPr>
          </a:p>
          <a:p>
            <a:pPr>
              <a:buClr>
                <a:schemeClr val="tx2">
                  <a:lumMod val="50000"/>
                </a:schemeClr>
              </a:buClr>
            </a:pPr>
            <a:endParaRPr lang="es-ES" sz="2000" dirty="0" smtClean="0">
              <a:latin typeface="Arial Unicode MS" pitchFamily="34" charset="-128"/>
            </a:endParaRPr>
          </a:p>
          <a:p>
            <a:pPr>
              <a:buFontTx/>
              <a:buNone/>
            </a:pPr>
            <a:endParaRPr lang="es-ES" sz="2000" dirty="0" smtClean="0"/>
          </a:p>
          <a:p>
            <a:endParaRPr lang="es-ES" sz="2000" dirty="0" smtClean="0"/>
          </a:p>
        </p:txBody>
      </p:sp>
      <p:sp>
        <p:nvSpPr>
          <p:cNvPr id="5" name="Rectangle 2"/>
          <p:cNvSpPr>
            <a:spLocks noGrp="1" noChangeArrowheads="1"/>
          </p:cNvSpPr>
          <p:nvPr>
            <p:ph type="title"/>
          </p:nvPr>
        </p:nvSpPr>
        <p:spPr/>
        <p:txBody>
          <a:bodyPr/>
          <a:lstStyle/>
          <a:p>
            <a:r>
              <a:rPr lang="es-ES" dirty="0" smtClean="0">
                <a:solidFill>
                  <a:schemeClr val="tx2"/>
                </a:solidFill>
                <a:latin typeface="Arial Black" pitchFamily="34" charset="0"/>
              </a:rPr>
              <a:t>Hipoglucemiantes (II)</a:t>
            </a:r>
            <a:endParaRPr lang="es-ES" dirty="0">
              <a:solidFill>
                <a:schemeClr val="tx2"/>
              </a:solidFill>
              <a:latin typeface="Arial Black" pitchFamily="34" charset="0"/>
            </a:endParaRPr>
          </a:p>
        </p:txBody>
      </p:sp>
    </p:spTree>
    <p:extLst>
      <p:ext uri="{BB962C8B-B14F-4D97-AF65-F5344CB8AC3E}">
        <p14:creationId xmlns:p14="http://schemas.microsoft.com/office/powerpoint/2010/main" val="42318334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945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945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945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Grp="1" noChangeArrowheads="1"/>
          </p:cNvSpPr>
          <p:nvPr>
            <p:ph idx="4294967295"/>
          </p:nvPr>
        </p:nvSpPr>
        <p:spPr bwMode="auto">
          <a:xfrm>
            <a:off x="0" y="764704"/>
            <a:ext cx="9324528" cy="648072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lvl="0" indent="0">
              <a:buClr>
                <a:srgbClr val="4BACC6">
                  <a:lumMod val="50000"/>
                </a:srgbClr>
              </a:buClr>
              <a:buNone/>
            </a:pPr>
            <a:r>
              <a:rPr lang="es-ES" b="1" dirty="0" err="1" smtClean="0">
                <a:solidFill>
                  <a:srgbClr val="4BACC6"/>
                </a:solidFill>
                <a:latin typeface="Arial Unicode MS" pitchFamily="34" charset="-128"/>
              </a:rPr>
              <a:t>Glinidas</a:t>
            </a:r>
            <a:r>
              <a:rPr lang="es-ES" sz="2800" b="1" dirty="0" smtClean="0">
                <a:solidFill>
                  <a:srgbClr val="4BACC6"/>
                </a:solidFill>
                <a:latin typeface="Arial Unicode MS" pitchFamily="34" charset="-128"/>
              </a:rPr>
              <a:t> </a:t>
            </a:r>
            <a:endParaRPr lang="es-ES" sz="2800" b="1" dirty="0">
              <a:solidFill>
                <a:srgbClr val="4BACC6"/>
              </a:solidFill>
              <a:latin typeface="Arial Unicode MS" pitchFamily="34" charset="-128"/>
            </a:endParaRPr>
          </a:p>
          <a:p>
            <a:pPr lvl="0" algn="just">
              <a:spcAft>
                <a:spcPts val="0"/>
              </a:spcAft>
              <a:buFont typeface="Arial" panose="020B0604020202020204" pitchFamily="34" charset="0"/>
              <a:buChar char="•"/>
            </a:pPr>
            <a:r>
              <a:rPr lang="es-ES" sz="2000" dirty="0" smtClean="0">
                <a:latin typeface="Arial Unicode MS" pitchFamily="34" charset="-128"/>
              </a:rPr>
              <a:t>Casos </a:t>
            </a:r>
            <a:r>
              <a:rPr lang="es-ES" sz="2000" dirty="0">
                <a:latin typeface="Arial Unicode MS" pitchFamily="34" charset="-128"/>
              </a:rPr>
              <a:t>aislados de elevaciones de </a:t>
            </a:r>
            <a:r>
              <a:rPr lang="es-ES" sz="2000" dirty="0" smtClean="0">
                <a:latin typeface="Arial Unicode MS" pitchFamily="34" charset="-128"/>
              </a:rPr>
              <a:t>enzimas hepáticas (EZH) </a:t>
            </a:r>
            <a:r>
              <a:rPr lang="es-ES" sz="2000" dirty="0">
                <a:latin typeface="Arial Unicode MS" pitchFamily="34" charset="-128"/>
              </a:rPr>
              <a:t>con </a:t>
            </a:r>
            <a:r>
              <a:rPr lang="es-ES" sz="2000" b="1" dirty="0" err="1">
                <a:solidFill>
                  <a:schemeClr val="tx2"/>
                </a:solidFill>
                <a:latin typeface="Arial Unicode MS" pitchFamily="34" charset="-128"/>
              </a:rPr>
              <a:t>repaglinida</a:t>
            </a:r>
            <a:r>
              <a:rPr lang="es-ES" sz="2000" b="1" dirty="0">
                <a:solidFill>
                  <a:schemeClr val="tx2"/>
                </a:solidFill>
                <a:latin typeface="Arial Unicode MS" pitchFamily="34" charset="-128"/>
              </a:rPr>
              <a:t> y </a:t>
            </a:r>
            <a:r>
              <a:rPr lang="es-ES" sz="2000" b="1" dirty="0" err="1">
                <a:solidFill>
                  <a:schemeClr val="tx2"/>
                </a:solidFill>
                <a:latin typeface="Arial Unicode MS" pitchFamily="34" charset="-128"/>
              </a:rPr>
              <a:t>nateglinida</a:t>
            </a:r>
            <a:r>
              <a:rPr lang="es-ES" sz="2000" dirty="0">
                <a:latin typeface="Arial Unicode MS" pitchFamily="34" charset="-128"/>
              </a:rPr>
              <a:t> y muy raros de disfunción hepática grave con </a:t>
            </a:r>
            <a:r>
              <a:rPr lang="es-ES" sz="2000" b="1" dirty="0" err="1">
                <a:solidFill>
                  <a:schemeClr val="tx2"/>
                </a:solidFill>
                <a:latin typeface="Arial Unicode MS" pitchFamily="34" charset="-128"/>
              </a:rPr>
              <a:t>repaglinida</a:t>
            </a:r>
            <a:r>
              <a:rPr lang="es-ES" sz="2000" dirty="0">
                <a:latin typeface="Arial Unicode MS" pitchFamily="34" charset="-128"/>
              </a:rPr>
              <a:t> </a:t>
            </a:r>
            <a:r>
              <a:rPr lang="es-ES" sz="2000" dirty="0" smtClean="0">
                <a:latin typeface="Arial Unicode MS" pitchFamily="34" charset="-128"/>
              </a:rPr>
              <a:t>.</a:t>
            </a:r>
            <a:endParaRPr lang="es-ES" sz="2000" dirty="0">
              <a:latin typeface="Arial Unicode MS" pitchFamily="34" charset="-128"/>
            </a:endParaRPr>
          </a:p>
          <a:p>
            <a:pPr lvl="0" algn="just">
              <a:spcAft>
                <a:spcPts val="0"/>
              </a:spcAft>
              <a:buFont typeface="Arial" panose="020B0604020202020204" pitchFamily="34" charset="0"/>
              <a:buChar char="•"/>
            </a:pPr>
            <a:r>
              <a:rPr lang="es-ES" sz="2000" b="1" dirty="0" err="1">
                <a:solidFill>
                  <a:schemeClr val="tx2"/>
                </a:solidFill>
                <a:latin typeface="Arial Unicode MS" pitchFamily="34" charset="-128"/>
              </a:rPr>
              <a:t>Nateglinida</a:t>
            </a:r>
            <a:r>
              <a:rPr lang="es-ES" sz="2000" dirty="0">
                <a:latin typeface="Arial Unicode MS" pitchFamily="34" charset="-128"/>
              </a:rPr>
              <a:t> parece ser más segura que </a:t>
            </a:r>
            <a:r>
              <a:rPr lang="es-ES" sz="2000" dirty="0" err="1">
                <a:latin typeface="Arial Unicode MS" pitchFamily="34" charset="-128"/>
              </a:rPr>
              <a:t>repaglinida</a:t>
            </a:r>
            <a:r>
              <a:rPr lang="es-ES" sz="2000" dirty="0">
                <a:latin typeface="Arial Unicode MS" pitchFamily="34" charset="-128"/>
              </a:rPr>
              <a:t>. No </a:t>
            </a:r>
            <a:r>
              <a:rPr lang="es-ES" sz="2000" dirty="0" smtClean="0">
                <a:latin typeface="Arial Unicode MS" pitchFamily="34" charset="-128"/>
              </a:rPr>
              <a:t>necesario ajuste de  </a:t>
            </a:r>
            <a:r>
              <a:rPr lang="es-ES" sz="2000" dirty="0">
                <a:latin typeface="Arial Unicode MS" pitchFamily="34" charset="-128"/>
              </a:rPr>
              <a:t>dosis en alteración hepática leve o </a:t>
            </a:r>
            <a:r>
              <a:rPr lang="es-ES" sz="2000" dirty="0" smtClean="0">
                <a:latin typeface="Arial Unicode MS" pitchFamily="34" charset="-128"/>
              </a:rPr>
              <a:t>moderada.</a:t>
            </a:r>
            <a:endParaRPr lang="es-ES" sz="2000" dirty="0">
              <a:latin typeface="Arial Unicode MS" pitchFamily="34" charset="-128"/>
            </a:endParaRPr>
          </a:p>
          <a:p>
            <a:pPr lvl="0" algn="just">
              <a:spcAft>
                <a:spcPts val="0"/>
              </a:spcAft>
              <a:buFont typeface="Arial" panose="020B0604020202020204" pitchFamily="34" charset="0"/>
              <a:buChar char="•"/>
            </a:pPr>
            <a:r>
              <a:rPr lang="es-ES" sz="2000" dirty="0">
                <a:latin typeface="Arial Unicode MS" pitchFamily="34" charset="-128"/>
              </a:rPr>
              <a:t>Ambas </a:t>
            </a:r>
            <a:r>
              <a:rPr lang="es-ES" sz="2000" dirty="0" smtClean="0">
                <a:latin typeface="Arial Unicode MS" pitchFamily="34" charset="-128"/>
              </a:rPr>
              <a:t>están </a:t>
            </a:r>
            <a:r>
              <a:rPr lang="es-ES" sz="2000" dirty="0">
                <a:latin typeface="Arial Unicode MS" pitchFamily="34" charset="-128"/>
              </a:rPr>
              <a:t>contraindicadas en enfermedad hepática grave.</a:t>
            </a:r>
          </a:p>
          <a:p>
            <a:pPr marL="0" lvl="0" indent="0" algn="just">
              <a:spcAft>
                <a:spcPts val="0"/>
              </a:spcAft>
              <a:buNone/>
            </a:pPr>
            <a:r>
              <a:rPr lang="es-ES" b="1" dirty="0" err="1">
                <a:solidFill>
                  <a:srgbClr val="4BACC6"/>
                </a:solidFill>
                <a:latin typeface="Arial Unicode MS" pitchFamily="34" charset="-128"/>
              </a:rPr>
              <a:t>Pioglitazona</a:t>
            </a:r>
            <a:r>
              <a:rPr lang="es-ES" b="1" dirty="0">
                <a:solidFill>
                  <a:srgbClr val="4BACC6"/>
                </a:solidFill>
                <a:latin typeface="Arial Unicode MS" pitchFamily="34" charset="-128"/>
              </a:rPr>
              <a:t> </a:t>
            </a:r>
          </a:p>
          <a:p>
            <a:pPr>
              <a:buClr>
                <a:schemeClr val="tx2">
                  <a:lumMod val="50000"/>
                </a:schemeClr>
              </a:buClr>
            </a:pPr>
            <a:r>
              <a:rPr lang="es-ES" sz="2000" dirty="0" smtClean="0">
                <a:latin typeface="Arial Unicode MS" pitchFamily="34" charset="-128"/>
              </a:rPr>
              <a:t>Casos </a:t>
            </a:r>
            <a:r>
              <a:rPr lang="es-ES" sz="2000" dirty="0">
                <a:latin typeface="Arial Unicode MS" pitchFamily="34" charset="-128"/>
              </a:rPr>
              <a:t>de elevación de </a:t>
            </a:r>
            <a:r>
              <a:rPr lang="es-ES" sz="2000" dirty="0" smtClean="0">
                <a:latin typeface="Arial Unicode MS" pitchFamily="34" charset="-128"/>
              </a:rPr>
              <a:t>EZH e </a:t>
            </a:r>
            <a:r>
              <a:rPr lang="es-ES" sz="2000" dirty="0">
                <a:latin typeface="Arial Unicode MS" pitchFamily="34" charset="-128"/>
              </a:rPr>
              <a:t>insuficiencia </a:t>
            </a:r>
            <a:r>
              <a:rPr lang="es-ES" sz="2000" dirty="0" err="1">
                <a:latin typeface="Arial Unicode MS" pitchFamily="34" charset="-128"/>
              </a:rPr>
              <a:t>hepatocelular</a:t>
            </a:r>
            <a:r>
              <a:rPr lang="es-ES" sz="2000" dirty="0">
                <a:latin typeface="Arial Unicode MS" pitchFamily="34" charset="-128"/>
              </a:rPr>
              <a:t> en raras ocasiones. </a:t>
            </a:r>
            <a:endParaRPr lang="es-ES" sz="2000" dirty="0" smtClean="0">
              <a:latin typeface="Arial Unicode MS" pitchFamily="34" charset="-128"/>
            </a:endParaRPr>
          </a:p>
          <a:p>
            <a:pPr>
              <a:buClr>
                <a:schemeClr val="tx2">
                  <a:lumMod val="50000"/>
                </a:schemeClr>
              </a:buClr>
            </a:pPr>
            <a:r>
              <a:rPr lang="es-ES" sz="2000" dirty="0" smtClean="0">
                <a:latin typeface="Arial Unicode MS" pitchFamily="34" charset="-128"/>
              </a:rPr>
              <a:t>No iniciar en </a:t>
            </a:r>
            <a:r>
              <a:rPr lang="es-ES" sz="2000" dirty="0">
                <a:latin typeface="Arial Unicode MS" pitchFamily="34" charset="-128"/>
              </a:rPr>
              <a:t>pacientes con elevaciones de </a:t>
            </a:r>
            <a:r>
              <a:rPr lang="es-ES" sz="2000" dirty="0" err="1">
                <a:latin typeface="Arial Unicode MS" pitchFamily="34" charset="-128"/>
              </a:rPr>
              <a:t>alanina</a:t>
            </a:r>
            <a:r>
              <a:rPr lang="es-ES" sz="2000" dirty="0">
                <a:latin typeface="Arial Unicode MS" pitchFamily="34" charset="-128"/>
              </a:rPr>
              <a:t> </a:t>
            </a:r>
            <a:r>
              <a:rPr lang="es-ES" sz="2000" dirty="0" err="1">
                <a:latin typeface="Arial Unicode MS" pitchFamily="34" charset="-128"/>
              </a:rPr>
              <a:t>aminotransferasa</a:t>
            </a:r>
            <a:r>
              <a:rPr lang="es-ES" sz="2000" dirty="0">
                <a:latin typeface="Arial Unicode MS" pitchFamily="34" charset="-128"/>
              </a:rPr>
              <a:t> (ALT) &gt;2,5 veces el límite superior de la normalidad (LSN) o que presenten evidencia de enfermedad </a:t>
            </a:r>
            <a:r>
              <a:rPr lang="es-ES" sz="2000" dirty="0" smtClean="0">
                <a:latin typeface="Arial Unicode MS" pitchFamily="34" charset="-128"/>
              </a:rPr>
              <a:t>hepática. Suspender cuando </a:t>
            </a:r>
            <a:r>
              <a:rPr lang="es-ES" sz="2000" dirty="0">
                <a:latin typeface="Arial Unicode MS" pitchFamily="34" charset="-128"/>
              </a:rPr>
              <a:t>los niveles de ALT permanezcan por encima de tres veces el </a:t>
            </a:r>
            <a:r>
              <a:rPr lang="es-ES" sz="2000" dirty="0" smtClean="0">
                <a:latin typeface="Arial Unicode MS" pitchFamily="34" charset="-128"/>
              </a:rPr>
              <a:t>LSN.</a:t>
            </a:r>
            <a:endParaRPr lang="es-ES" sz="2000" dirty="0">
              <a:latin typeface="Arial Unicode MS" pitchFamily="34" charset="-128"/>
            </a:endParaRPr>
          </a:p>
          <a:p>
            <a:pPr>
              <a:buClr>
                <a:schemeClr val="tx2">
                  <a:lumMod val="50000"/>
                </a:schemeClr>
              </a:buClr>
            </a:pPr>
            <a:r>
              <a:rPr lang="es-ES" sz="2000" dirty="0" smtClean="0">
                <a:latin typeface="Arial Unicode MS" pitchFamily="34" charset="-128"/>
              </a:rPr>
              <a:t>Contraindicada </a:t>
            </a:r>
            <a:r>
              <a:rPr lang="es-ES" sz="2000" dirty="0">
                <a:latin typeface="Arial Unicode MS" pitchFamily="34" charset="-128"/>
              </a:rPr>
              <a:t>en insuficiencia hepática. </a:t>
            </a:r>
          </a:p>
          <a:p>
            <a:pPr>
              <a:buClr>
                <a:schemeClr val="tx2">
                  <a:lumMod val="50000"/>
                </a:schemeClr>
              </a:buClr>
            </a:pPr>
            <a:endParaRPr lang="es-ES" sz="2000" dirty="0" smtClean="0">
              <a:latin typeface="Arial Unicode MS" pitchFamily="34" charset="-128"/>
            </a:endParaRPr>
          </a:p>
          <a:p>
            <a:pPr>
              <a:buFontTx/>
              <a:buNone/>
            </a:pPr>
            <a:endParaRPr lang="es-ES" sz="2000" dirty="0" smtClean="0"/>
          </a:p>
          <a:p>
            <a:endParaRPr lang="es-ES" sz="2000" dirty="0" smtClean="0"/>
          </a:p>
        </p:txBody>
      </p:sp>
      <p:sp>
        <p:nvSpPr>
          <p:cNvPr id="5" name="Rectangle 2"/>
          <p:cNvSpPr>
            <a:spLocks noGrp="1" noChangeArrowheads="1"/>
          </p:cNvSpPr>
          <p:nvPr>
            <p:ph type="title"/>
          </p:nvPr>
        </p:nvSpPr>
        <p:spPr>
          <a:xfrm>
            <a:off x="395536" y="6648"/>
            <a:ext cx="8229600" cy="1143000"/>
          </a:xfrm>
        </p:spPr>
        <p:txBody>
          <a:bodyPr/>
          <a:lstStyle/>
          <a:p>
            <a:r>
              <a:rPr lang="es-ES" dirty="0" smtClean="0">
                <a:solidFill>
                  <a:schemeClr val="tx2"/>
                </a:solidFill>
                <a:latin typeface="Arial Black" pitchFamily="34" charset="0"/>
              </a:rPr>
              <a:t>Hipoglucemiantes (III)</a:t>
            </a:r>
            <a:endParaRPr lang="es-ES" dirty="0">
              <a:solidFill>
                <a:schemeClr val="tx2"/>
              </a:solidFill>
              <a:latin typeface="Arial Black" pitchFamily="34" charset="0"/>
            </a:endParaRPr>
          </a:p>
        </p:txBody>
      </p:sp>
    </p:spTree>
    <p:extLst>
      <p:ext uri="{BB962C8B-B14F-4D97-AF65-F5344CB8AC3E}">
        <p14:creationId xmlns:p14="http://schemas.microsoft.com/office/powerpoint/2010/main" val="3279086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Grp="1" noChangeArrowheads="1"/>
          </p:cNvSpPr>
          <p:nvPr>
            <p:ph idx="4294967295"/>
          </p:nvPr>
        </p:nvSpPr>
        <p:spPr bwMode="auto">
          <a:xfrm>
            <a:off x="27608" y="980728"/>
            <a:ext cx="9144000" cy="648072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lvl="0" indent="0">
              <a:buClr>
                <a:srgbClr val="4BACC6">
                  <a:lumMod val="50000"/>
                </a:srgbClr>
              </a:buClr>
              <a:buNone/>
            </a:pPr>
            <a:r>
              <a:rPr lang="es-ES" b="1" dirty="0" smtClean="0">
                <a:solidFill>
                  <a:srgbClr val="4BACC6"/>
                </a:solidFill>
                <a:latin typeface="Arial Unicode MS" pitchFamily="34" charset="-128"/>
              </a:rPr>
              <a:t>Inhibidores de la </a:t>
            </a:r>
            <a:r>
              <a:rPr lang="el-GR" b="1" dirty="0">
                <a:solidFill>
                  <a:srgbClr val="4BACC6"/>
                </a:solidFill>
                <a:latin typeface="Arial Unicode MS" pitchFamily="34" charset="-128"/>
              </a:rPr>
              <a:t>α-</a:t>
            </a:r>
            <a:r>
              <a:rPr lang="es-ES" b="1" dirty="0" err="1">
                <a:solidFill>
                  <a:srgbClr val="4BACC6"/>
                </a:solidFill>
                <a:latin typeface="Arial Unicode MS" pitchFamily="34" charset="-128"/>
              </a:rPr>
              <a:t>glucosidasa</a:t>
            </a:r>
            <a:r>
              <a:rPr lang="es-ES" sz="2800" b="1" dirty="0" smtClean="0">
                <a:solidFill>
                  <a:srgbClr val="4BACC6"/>
                </a:solidFill>
                <a:latin typeface="Arial Unicode MS" pitchFamily="34" charset="-128"/>
              </a:rPr>
              <a:t> </a:t>
            </a:r>
            <a:endParaRPr lang="es-ES" sz="2800" b="1" dirty="0">
              <a:solidFill>
                <a:srgbClr val="4BACC6"/>
              </a:solidFill>
              <a:latin typeface="Arial Unicode MS" pitchFamily="34" charset="-128"/>
            </a:endParaRPr>
          </a:p>
          <a:p>
            <a:pPr lvl="0" algn="just">
              <a:spcAft>
                <a:spcPts val="0"/>
              </a:spcAft>
              <a:buFont typeface="Arial" panose="020B0604020202020204" pitchFamily="34" charset="0"/>
              <a:buChar char="•"/>
            </a:pPr>
            <a:r>
              <a:rPr lang="es-ES" sz="2000" dirty="0">
                <a:latin typeface="Arial Unicode MS" pitchFamily="34" charset="-128"/>
              </a:rPr>
              <a:t>No es necesario ajuste de </a:t>
            </a:r>
            <a:r>
              <a:rPr lang="es-ES" sz="2000" dirty="0" smtClean="0">
                <a:latin typeface="Arial Unicode MS" pitchFamily="34" charset="-128"/>
              </a:rPr>
              <a:t>dosis </a:t>
            </a:r>
            <a:r>
              <a:rPr lang="es-ES" sz="2000" dirty="0">
                <a:latin typeface="Arial Unicode MS" pitchFamily="34" charset="-128"/>
              </a:rPr>
              <a:t>en pacientes con insuficiencia </a:t>
            </a:r>
            <a:r>
              <a:rPr lang="es-ES" sz="2000" dirty="0" smtClean="0">
                <a:latin typeface="Arial Unicode MS" pitchFamily="34" charset="-128"/>
              </a:rPr>
              <a:t>hepática.</a:t>
            </a:r>
            <a:endParaRPr lang="es-ES" sz="2000" dirty="0">
              <a:latin typeface="Arial Unicode MS" pitchFamily="34" charset="-128"/>
            </a:endParaRPr>
          </a:p>
          <a:p>
            <a:pPr marL="0" lvl="0" indent="0" algn="just">
              <a:spcAft>
                <a:spcPts val="0"/>
              </a:spcAft>
              <a:buNone/>
            </a:pPr>
            <a:r>
              <a:rPr lang="es-ES" b="1" dirty="0" err="1" smtClean="0">
                <a:solidFill>
                  <a:srgbClr val="4BACC6"/>
                </a:solidFill>
                <a:latin typeface="Arial Unicode MS" pitchFamily="34" charset="-128"/>
              </a:rPr>
              <a:t>Gliptinas</a:t>
            </a:r>
            <a:r>
              <a:rPr lang="es-ES" b="1" dirty="0" smtClean="0">
                <a:solidFill>
                  <a:srgbClr val="4BACC6"/>
                </a:solidFill>
                <a:latin typeface="Arial Unicode MS" pitchFamily="34" charset="-128"/>
              </a:rPr>
              <a:t>  </a:t>
            </a:r>
            <a:endParaRPr lang="es-ES" b="1" dirty="0">
              <a:solidFill>
                <a:srgbClr val="4BACC6"/>
              </a:solidFill>
              <a:latin typeface="Arial Unicode MS" pitchFamily="34" charset="-128"/>
            </a:endParaRPr>
          </a:p>
          <a:p>
            <a:pPr algn="just">
              <a:spcAft>
                <a:spcPts val="0"/>
              </a:spcAft>
              <a:buFont typeface="Arial" panose="020B0604020202020204" pitchFamily="34" charset="0"/>
              <a:buChar char="•"/>
            </a:pPr>
            <a:r>
              <a:rPr lang="es-ES" sz="2000" b="1" dirty="0" err="1">
                <a:solidFill>
                  <a:schemeClr val="tx2"/>
                </a:solidFill>
                <a:latin typeface="Arial Unicode MS" pitchFamily="34" charset="-128"/>
              </a:rPr>
              <a:t>Linagliptina</a:t>
            </a:r>
            <a:r>
              <a:rPr lang="es-ES" sz="2000" b="1" dirty="0">
                <a:solidFill>
                  <a:schemeClr val="tx2"/>
                </a:solidFill>
                <a:latin typeface="Arial Unicode MS" pitchFamily="34" charset="-128"/>
              </a:rPr>
              <a:t>:</a:t>
            </a:r>
            <a:r>
              <a:rPr lang="es-ES" sz="2000" dirty="0">
                <a:latin typeface="Arial Unicode MS" pitchFamily="34" charset="-128"/>
              </a:rPr>
              <a:t> no </a:t>
            </a:r>
            <a:r>
              <a:rPr lang="es-ES" sz="2000" dirty="0" smtClean="0">
                <a:latin typeface="Arial Unicode MS" pitchFamily="34" charset="-128"/>
              </a:rPr>
              <a:t>ajuste </a:t>
            </a:r>
            <a:r>
              <a:rPr lang="es-ES" sz="2000" dirty="0">
                <a:latin typeface="Arial Unicode MS" pitchFamily="34" charset="-128"/>
              </a:rPr>
              <a:t>de dosis en ningún grado de insuficiencia </a:t>
            </a:r>
            <a:r>
              <a:rPr lang="es-ES" sz="2000" dirty="0" smtClean="0">
                <a:latin typeface="Arial Unicode MS" pitchFamily="34" charset="-128"/>
              </a:rPr>
              <a:t>hepática.</a:t>
            </a:r>
            <a:endParaRPr lang="es-ES" sz="2000" dirty="0">
              <a:latin typeface="Arial Unicode MS" pitchFamily="34" charset="-128"/>
            </a:endParaRPr>
          </a:p>
          <a:p>
            <a:pPr algn="just">
              <a:spcAft>
                <a:spcPts val="0"/>
              </a:spcAft>
              <a:buFont typeface="Arial" panose="020B0604020202020204" pitchFamily="34" charset="0"/>
              <a:buChar char="•"/>
            </a:pPr>
            <a:r>
              <a:rPr lang="es-ES" sz="2000" b="1" dirty="0" err="1">
                <a:solidFill>
                  <a:schemeClr val="tx2"/>
                </a:solidFill>
                <a:latin typeface="Arial Unicode MS" pitchFamily="34" charset="-128"/>
              </a:rPr>
              <a:t>Alogliptina</a:t>
            </a:r>
            <a:r>
              <a:rPr lang="es-ES" sz="2000" b="1" dirty="0">
                <a:solidFill>
                  <a:schemeClr val="tx2"/>
                </a:solidFill>
                <a:latin typeface="Arial Unicode MS" pitchFamily="34" charset="-128"/>
              </a:rPr>
              <a:t>, </a:t>
            </a:r>
            <a:r>
              <a:rPr lang="es-ES" sz="2000" b="1" dirty="0" err="1">
                <a:solidFill>
                  <a:schemeClr val="tx2"/>
                </a:solidFill>
                <a:latin typeface="Arial Unicode MS" pitchFamily="34" charset="-128"/>
              </a:rPr>
              <a:t>saxagliptina</a:t>
            </a:r>
            <a:r>
              <a:rPr lang="es-ES" sz="2000" b="1" dirty="0">
                <a:solidFill>
                  <a:schemeClr val="tx2"/>
                </a:solidFill>
                <a:latin typeface="Arial Unicode MS" pitchFamily="34" charset="-128"/>
              </a:rPr>
              <a:t> y </a:t>
            </a:r>
            <a:r>
              <a:rPr lang="es-ES" sz="2000" b="1" dirty="0" err="1">
                <a:solidFill>
                  <a:schemeClr val="tx2"/>
                </a:solidFill>
                <a:latin typeface="Arial Unicode MS" pitchFamily="34" charset="-128"/>
              </a:rPr>
              <a:t>sitagliptina</a:t>
            </a:r>
            <a:r>
              <a:rPr lang="es-ES" sz="2000" b="1" dirty="0">
                <a:solidFill>
                  <a:schemeClr val="tx2"/>
                </a:solidFill>
                <a:latin typeface="Arial Unicode MS" pitchFamily="34" charset="-128"/>
              </a:rPr>
              <a:t>: </a:t>
            </a:r>
            <a:r>
              <a:rPr lang="es-ES" sz="2000" dirty="0">
                <a:latin typeface="Arial Unicode MS" pitchFamily="34" charset="-128"/>
              </a:rPr>
              <a:t>no </a:t>
            </a:r>
            <a:r>
              <a:rPr lang="es-ES" sz="2000" dirty="0" smtClean="0">
                <a:latin typeface="Arial Unicode MS" pitchFamily="34" charset="-128"/>
              </a:rPr>
              <a:t>necesario </a:t>
            </a:r>
            <a:r>
              <a:rPr lang="es-ES" sz="2000" dirty="0">
                <a:latin typeface="Arial Unicode MS" pitchFamily="34" charset="-128"/>
              </a:rPr>
              <a:t>ajuste de dosis en insuficiencia hepática leve-moderada. No se recomiendan en insuficiencia hepática </a:t>
            </a:r>
            <a:r>
              <a:rPr lang="es-ES" sz="2000" dirty="0" smtClean="0">
                <a:latin typeface="Arial Unicode MS" pitchFamily="34" charset="-128"/>
              </a:rPr>
              <a:t>grave</a:t>
            </a:r>
            <a:endParaRPr lang="es-ES" sz="2000" dirty="0">
              <a:latin typeface="Arial Unicode MS" pitchFamily="34" charset="-128"/>
            </a:endParaRPr>
          </a:p>
          <a:p>
            <a:pPr algn="just">
              <a:spcAft>
                <a:spcPts val="0"/>
              </a:spcAft>
              <a:buFont typeface="Arial" panose="020B0604020202020204" pitchFamily="34" charset="0"/>
              <a:buChar char="•"/>
            </a:pPr>
            <a:r>
              <a:rPr lang="es-ES" sz="2000" b="1" dirty="0" err="1">
                <a:solidFill>
                  <a:schemeClr val="tx2"/>
                </a:solidFill>
                <a:latin typeface="Arial Unicode MS" pitchFamily="34" charset="-128"/>
              </a:rPr>
              <a:t>Vildagliptina</a:t>
            </a:r>
            <a:r>
              <a:rPr lang="es-ES" sz="2000" b="1" dirty="0">
                <a:solidFill>
                  <a:schemeClr val="tx2"/>
                </a:solidFill>
                <a:latin typeface="Arial Unicode MS" pitchFamily="34" charset="-128"/>
              </a:rPr>
              <a:t>:</a:t>
            </a:r>
            <a:r>
              <a:rPr lang="es-ES" sz="2000" dirty="0">
                <a:latin typeface="Arial Unicode MS" pitchFamily="34" charset="-128"/>
              </a:rPr>
              <a:t> no debe utilizarse en pacientes con insuficiencia hepática, incluyendo pacientes con valores </a:t>
            </a:r>
            <a:r>
              <a:rPr lang="es-ES" sz="2000" dirty="0" smtClean="0">
                <a:latin typeface="Arial Unicode MS" pitchFamily="34" charset="-128"/>
              </a:rPr>
              <a:t>basales de </a:t>
            </a:r>
            <a:r>
              <a:rPr lang="es-ES" sz="2000" dirty="0">
                <a:latin typeface="Arial Unicode MS" pitchFamily="34" charset="-128"/>
              </a:rPr>
              <a:t>ALT o </a:t>
            </a:r>
            <a:r>
              <a:rPr lang="es-ES" sz="2000" dirty="0" err="1" smtClean="0">
                <a:latin typeface="Arial Unicode MS" pitchFamily="34" charset="-128"/>
              </a:rPr>
              <a:t>aspartato</a:t>
            </a:r>
            <a:r>
              <a:rPr lang="es-ES" sz="2000" dirty="0" smtClean="0">
                <a:latin typeface="Arial Unicode MS" pitchFamily="34" charset="-128"/>
              </a:rPr>
              <a:t> </a:t>
            </a:r>
            <a:r>
              <a:rPr lang="es-ES" sz="2000" dirty="0" err="1" smtClean="0">
                <a:latin typeface="Arial Unicode MS" pitchFamily="34" charset="-128"/>
              </a:rPr>
              <a:t>aminotransferasa</a:t>
            </a:r>
            <a:r>
              <a:rPr lang="es-ES" sz="2000" dirty="0" smtClean="0">
                <a:latin typeface="Arial Unicode MS" pitchFamily="34" charset="-128"/>
              </a:rPr>
              <a:t> (AST)&gt;</a:t>
            </a:r>
            <a:r>
              <a:rPr lang="es-ES" sz="2000" dirty="0">
                <a:latin typeface="Arial Unicode MS" pitchFamily="34" charset="-128"/>
              </a:rPr>
              <a:t>3 veces el LSN. En población general, deben realizarse controles iniciales y monitorización de la función hepática durante el tratamiento e interrumpirlo si los valores de ALT o AST &gt; 3 veces el </a:t>
            </a:r>
            <a:r>
              <a:rPr lang="es-ES" sz="2000" dirty="0" smtClean="0">
                <a:latin typeface="Arial Unicode MS" pitchFamily="34" charset="-128"/>
              </a:rPr>
              <a:t>LSN</a:t>
            </a:r>
            <a:endParaRPr lang="es-ES" sz="2000" dirty="0">
              <a:latin typeface="Arial Unicode MS" pitchFamily="34" charset="-128"/>
            </a:endParaRPr>
          </a:p>
          <a:p>
            <a:pPr>
              <a:buClr>
                <a:schemeClr val="tx2">
                  <a:lumMod val="50000"/>
                </a:schemeClr>
              </a:buClr>
            </a:pPr>
            <a:endParaRPr lang="es-ES" sz="1800" dirty="0" smtClean="0">
              <a:latin typeface="Arial Unicode MS" pitchFamily="34" charset="-128"/>
            </a:endParaRPr>
          </a:p>
          <a:p>
            <a:pPr>
              <a:buFontTx/>
              <a:buNone/>
            </a:pPr>
            <a:endParaRPr lang="es-ES" sz="2000" dirty="0" smtClean="0"/>
          </a:p>
          <a:p>
            <a:endParaRPr lang="es-ES" sz="2000" dirty="0" smtClean="0"/>
          </a:p>
        </p:txBody>
      </p:sp>
      <p:sp>
        <p:nvSpPr>
          <p:cNvPr id="5" name="Rectangle 2"/>
          <p:cNvSpPr>
            <a:spLocks noGrp="1" noChangeArrowheads="1"/>
          </p:cNvSpPr>
          <p:nvPr>
            <p:ph type="title"/>
          </p:nvPr>
        </p:nvSpPr>
        <p:spPr>
          <a:xfrm>
            <a:off x="395536" y="6648"/>
            <a:ext cx="8229600" cy="1143000"/>
          </a:xfrm>
        </p:spPr>
        <p:txBody>
          <a:bodyPr/>
          <a:lstStyle/>
          <a:p>
            <a:r>
              <a:rPr lang="es-ES" dirty="0" smtClean="0">
                <a:solidFill>
                  <a:schemeClr val="tx2"/>
                </a:solidFill>
                <a:latin typeface="Arial Black" pitchFamily="34" charset="0"/>
              </a:rPr>
              <a:t>Hipoglucemiantes (IV)</a:t>
            </a:r>
            <a:endParaRPr lang="es-ES" dirty="0">
              <a:solidFill>
                <a:schemeClr val="tx2"/>
              </a:solidFill>
              <a:latin typeface="Arial Black" pitchFamily="34" charset="0"/>
            </a:endParaRPr>
          </a:p>
        </p:txBody>
      </p:sp>
    </p:spTree>
    <p:extLst>
      <p:ext uri="{BB962C8B-B14F-4D97-AF65-F5344CB8AC3E}">
        <p14:creationId xmlns:p14="http://schemas.microsoft.com/office/powerpoint/2010/main" val="33693512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p:bldLst>
  </p:timing>
</p:sld>
</file>

<file path=ppt/tags/tag1.xml><?xml version="1.0" encoding="utf-8"?>
<p:tagLst xmlns:a="http://schemas.openxmlformats.org/drawingml/2006/main" xmlns:r="http://schemas.openxmlformats.org/officeDocument/2006/relationships" xmlns:p="http://schemas.openxmlformats.org/presentationml/2006/main">
  <p:tag name="DVSHAPEID" val="unawMmTpcdlbfMFoGopqk5"/>
</p:tagLst>
</file>

<file path=ppt/tags/tag2.xml><?xml version="1.0" encoding="utf-8"?>
<p:tagLst xmlns:a="http://schemas.openxmlformats.org/drawingml/2006/main" xmlns:r="http://schemas.openxmlformats.org/officeDocument/2006/relationships" xmlns:p="http://schemas.openxmlformats.org/presentationml/2006/main">
  <p:tag name="DVSECTIONID" val="bPzgoGZ8qpD1tJ3F4ATwbP"/>
</p:tagLst>
</file>

<file path=ppt/tags/tag3.xml><?xml version="1.0" encoding="utf-8"?>
<p:tagLst xmlns:a="http://schemas.openxmlformats.org/drawingml/2006/main" xmlns:r="http://schemas.openxmlformats.org/officeDocument/2006/relationships" xmlns:p="http://schemas.openxmlformats.org/presentationml/2006/main">
  <p:tag name="DVSHAPEID" val="P6Gj9T9JaIbWbW0vWgijGW"/>
</p:tagLst>
</file>

<file path=ppt/tags/tag4.xml><?xml version="1.0" encoding="utf-8"?>
<p:tagLst xmlns:a="http://schemas.openxmlformats.org/drawingml/2006/main" xmlns:r="http://schemas.openxmlformats.org/officeDocument/2006/relationships" xmlns:p="http://schemas.openxmlformats.org/presentationml/2006/main">
  <p:tag name="DVSECTIONID" val="uyARmSBo90MXppUFASZUUO"/>
</p:tagLst>
</file>

<file path=ppt/tags/tag5.xml><?xml version="1.0" encoding="utf-8"?>
<p:tagLst xmlns:a="http://schemas.openxmlformats.org/drawingml/2006/main" xmlns:r="http://schemas.openxmlformats.org/officeDocument/2006/relationships" xmlns:p="http://schemas.openxmlformats.org/presentationml/2006/main">
  <p:tag name="DVSHAPEID" val="msKhi5dC2cZkLXKsAcNKVb"/>
</p:tagLst>
</file>

<file path=ppt/tags/tag6.xml><?xml version="1.0" encoding="utf-8"?>
<p:tagLst xmlns:a="http://schemas.openxmlformats.org/drawingml/2006/main" xmlns:r="http://schemas.openxmlformats.org/officeDocument/2006/relationships" xmlns:p="http://schemas.openxmlformats.org/presentationml/2006/main">
  <p:tag name="DVSHAPEID" val="dYCToOdBRTho2reSUHAN92"/>
</p:tagLst>
</file>

<file path=ppt/tags/tag7.xml><?xml version="1.0" encoding="utf-8"?>
<p:tagLst xmlns:a="http://schemas.openxmlformats.org/drawingml/2006/main" xmlns:r="http://schemas.openxmlformats.org/officeDocument/2006/relationships" xmlns:p="http://schemas.openxmlformats.org/presentationml/2006/main">
  <p:tag name="DVSHAPEID" val="unawMmTpcdlbfMFoGopqk5"/>
</p:tagLst>
</file>

<file path=ppt/theme/theme1.xml><?xml version="1.0" encoding="utf-8"?>
<a:theme xmlns:a="http://schemas.openxmlformats.org/drawingml/2006/main" name="3_Diseño personalizado">
  <a:themeElements>
    <a:clrScheme name="Personalizado 2">
      <a:dk1>
        <a:sysClr val="windowText" lastClr="000000"/>
      </a:dk1>
      <a:lt1>
        <a:sysClr val="window" lastClr="FFFFFF"/>
      </a:lt1>
      <a:dk2>
        <a:srgbClr val="4BACC6"/>
      </a:dk2>
      <a:lt2>
        <a:srgbClr val="EEECE1"/>
      </a:lt2>
      <a:accent1>
        <a:srgbClr val="31859B"/>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2549</TotalTime>
  <Words>2596</Words>
  <Application>Microsoft Office PowerPoint</Application>
  <PresentationFormat>Presentación en pantalla (4:3)</PresentationFormat>
  <Paragraphs>162</Paragraphs>
  <Slides>28</Slides>
  <Notes>2</Notes>
  <HiddenSlides>0</HiddenSlides>
  <MMClips>0</MMClips>
  <ScaleCrop>false</ScaleCrop>
  <HeadingPairs>
    <vt:vector size="4" baseType="variant">
      <vt:variant>
        <vt:lpstr>Tema</vt:lpstr>
      </vt:variant>
      <vt:variant>
        <vt:i4>1</vt:i4>
      </vt:variant>
      <vt:variant>
        <vt:lpstr>Títulos de diapositiva</vt:lpstr>
      </vt:variant>
      <vt:variant>
        <vt:i4>28</vt:i4>
      </vt:variant>
    </vt:vector>
  </HeadingPairs>
  <TitlesOfParts>
    <vt:vector size="29" baseType="lpstr">
      <vt:lpstr>3_Diseño personalizado</vt:lpstr>
      <vt:lpstr> USO DE MEDICAMENTOS EN ENFERMEDAD HEPÁTICA CRÓNICA  Vol 25, nº6 2017</vt:lpstr>
      <vt:lpstr>Sumario</vt:lpstr>
      <vt:lpstr>Introducción (I)</vt:lpstr>
      <vt:lpstr>Introducción (II)</vt:lpstr>
      <vt:lpstr>Consideraciones generales </vt:lpstr>
      <vt:lpstr>Hipoglucemiantes (I)</vt:lpstr>
      <vt:lpstr>Hipoglucemiantes (II)</vt:lpstr>
      <vt:lpstr>Hipoglucemiantes (III)</vt:lpstr>
      <vt:lpstr>Hipoglucemiantes (IV)</vt:lpstr>
      <vt:lpstr>Hipoglucemiantes (V)</vt:lpstr>
      <vt:lpstr>Hipolipemiantes (I)</vt:lpstr>
      <vt:lpstr>Hipolipemiantes (II)</vt:lpstr>
      <vt:lpstr>Hipolipemiantes (III)</vt:lpstr>
      <vt:lpstr>Antihipertensivos (I)</vt:lpstr>
      <vt:lpstr>Antihipertensivos (II)</vt:lpstr>
      <vt:lpstr>Antihipertensivos (III)</vt:lpstr>
      <vt:lpstr>Antihipertensivos (IV)</vt:lpstr>
      <vt:lpstr>Analgésicos (I)</vt:lpstr>
      <vt:lpstr>Analgésicos (II)</vt:lpstr>
      <vt:lpstr>Analgésicos (III)</vt:lpstr>
      <vt:lpstr>Analgésicos (IV)</vt:lpstr>
      <vt:lpstr>Analgésicos (V)</vt:lpstr>
      <vt:lpstr>Ansiolíticos-Hipnóticos (Benzodiazepinas)</vt:lpstr>
      <vt:lpstr>Presentación de PowerPoint</vt:lpstr>
      <vt:lpstr>Presentación de PowerPoint</vt:lpstr>
      <vt:lpstr>Presentación de PowerPoint</vt:lpstr>
      <vt:lpstr>Presentación de PowerPoint</vt:lpstr>
      <vt:lpstr>Para mas información y bibliografía…</vt:lpstr>
    </vt:vector>
  </TitlesOfParts>
  <Company>N.G.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INFAC Información Farmacoterapéutica</dc:title>
  <dc:creator>COMITE REDACCION INFAC</dc:creator>
  <cp:lastModifiedBy>Aizpurua Imaz, Iñigo</cp:lastModifiedBy>
  <cp:revision>283</cp:revision>
  <cp:lastPrinted>2017-10-09T10:08:11Z</cp:lastPrinted>
  <dcterms:created xsi:type="dcterms:W3CDTF">2007-11-13T08:52:06Z</dcterms:created>
  <dcterms:modified xsi:type="dcterms:W3CDTF">2017-10-13T07:37:02Z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Google.Documents.DocumentId">
    <vt:lpwstr>160ivq7-8rTnREubEONBuH9j9k92nA21cNajGSl9HSP4</vt:lpwstr>
  </property>
  <property fmtid="{D5CDD505-2E9C-101B-9397-08002B2CF9AE}" pid="3" name="Google.Documents.RevisionId">
    <vt:lpwstr>12863737458791287082</vt:lpwstr>
  </property>
  <property fmtid="{D5CDD505-2E9C-101B-9397-08002B2CF9AE}" pid="4" name="Google.Documents.PreviousRevisionId">
    <vt:lpwstr>12445244904266056390</vt:lpwstr>
  </property>
  <property fmtid="{D5CDD505-2E9C-101B-9397-08002B2CF9AE}" pid="5" name="Google.Documents.PluginVersion">
    <vt:lpwstr>2.0.2026.3768</vt:lpwstr>
  </property>
  <property fmtid="{D5CDD505-2E9C-101B-9397-08002B2CF9AE}" pid="6" name="Google.Documents.MergeIncapabilityFlags">
    <vt:i4>0</vt:i4>
  </property>
  <property fmtid="{D5CDD505-2E9C-101B-9397-08002B2CF9AE}" pid="7" name="Google.Documents.Tracking">
    <vt:lpwstr>true</vt:lpwstr>
  </property>
</Properties>
</file>